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8"/>
  </p:notesMasterIdLst>
  <p:sldIdLst>
    <p:sldId id="315" r:id="rId2"/>
    <p:sldId id="550" r:id="rId3"/>
    <p:sldId id="549" r:id="rId4"/>
    <p:sldId id="515" r:id="rId5"/>
    <p:sldId id="513" r:id="rId6"/>
    <p:sldId id="514" r:id="rId7"/>
    <p:sldId id="516" r:id="rId8"/>
    <p:sldId id="545" r:id="rId9"/>
    <p:sldId id="546" r:id="rId10"/>
    <p:sldId id="1986" r:id="rId11"/>
    <p:sldId id="929" r:id="rId12"/>
    <p:sldId id="1929" r:id="rId13"/>
    <p:sldId id="1987" r:id="rId14"/>
    <p:sldId id="1990" r:id="rId15"/>
    <p:sldId id="534" r:id="rId16"/>
    <p:sldId id="533" r:id="rId17"/>
    <p:sldId id="541" r:id="rId18"/>
    <p:sldId id="531" r:id="rId19"/>
    <p:sldId id="535" r:id="rId20"/>
    <p:sldId id="1991" r:id="rId21"/>
    <p:sldId id="517" r:id="rId22"/>
    <p:sldId id="522" r:id="rId23"/>
    <p:sldId id="520" r:id="rId24"/>
    <p:sldId id="521" r:id="rId25"/>
    <p:sldId id="532" r:id="rId26"/>
    <p:sldId id="805" r:id="rId27"/>
    <p:sldId id="1992" r:id="rId28"/>
    <p:sldId id="400" r:id="rId29"/>
    <p:sldId id="1989" r:id="rId30"/>
    <p:sldId id="512" r:id="rId31"/>
    <p:sldId id="523" r:id="rId32"/>
    <p:sldId id="537" r:id="rId33"/>
    <p:sldId id="548" r:id="rId34"/>
    <p:sldId id="1988" r:id="rId35"/>
    <p:sldId id="539" r:id="rId36"/>
    <p:sldId id="543" r:id="rId37"/>
    <p:sldId id="547" r:id="rId38"/>
    <p:sldId id="397" r:id="rId39"/>
    <p:sldId id="257" r:id="rId40"/>
    <p:sldId id="416" r:id="rId41"/>
    <p:sldId id="441" r:id="rId42"/>
    <p:sldId id="506" r:id="rId43"/>
    <p:sldId id="526" r:id="rId44"/>
    <p:sldId id="460" r:id="rId45"/>
    <p:sldId id="384" r:id="rId46"/>
    <p:sldId id="484" r:id="rId47"/>
    <p:sldId id="485" r:id="rId48"/>
    <p:sldId id="486" r:id="rId49"/>
    <p:sldId id="488" r:id="rId50"/>
    <p:sldId id="498" r:id="rId51"/>
    <p:sldId id="386" r:id="rId52"/>
    <p:sldId id="480" r:id="rId53"/>
    <p:sldId id="481" r:id="rId54"/>
    <p:sldId id="387" r:id="rId55"/>
    <p:sldId id="500" r:id="rId56"/>
    <p:sldId id="483" r:id="rId57"/>
    <p:sldId id="438" r:id="rId58"/>
    <p:sldId id="505" r:id="rId59"/>
    <p:sldId id="503" r:id="rId60"/>
    <p:sldId id="444" r:id="rId61"/>
    <p:sldId id="479" r:id="rId62"/>
    <p:sldId id="472" r:id="rId63"/>
    <p:sldId id="432" r:id="rId64"/>
    <p:sldId id="433" r:id="rId65"/>
    <p:sldId id="434" r:id="rId66"/>
    <p:sldId id="435" r:id="rId67"/>
    <p:sldId id="421" r:id="rId68"/>
    <p:sldId id="445" r:id="rId69"/>
    <p:sldId id="478" r:id="rId70"/>
    <p:sldId id="507" r:id="rId71"/>
    <p:sldId id="508" r:id="rId72"/>
    <p:sldId id="509" r:id="rId73"/>
    <p:sldId id="510" r:id="rId74"/>
    <p:sldId id="511" r:id="rId75"/>
    <p:sldId id="271" r:id="rId76"/>
    <p:sldId id="259" r:id="rId77"/>
    <p:sldId id="262" r:id="rId78"/>
    <p:sldId id="263" r:id="rId79"/>
    <p:sldId id="265" r:id="rId80"/>
    <p:sldId id="273" r:id="rId81"/>
    <p:sldId id="359" r:id="rId82"/>
    <p:sldId id="392" r:id="rId83"/>
    <p:sldId id="502" r:id="rId84"/>
    <p:sldId id="499" r:id="rId85"/>
    <p:sldId id="497" r:id="rId86"/>
    <p:sldId id="494" r:id="rId8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76"/>
    <a:srgbClr val="00B0F0"/>
    <a:srgbClr val="FF0000"/>
    <a:srgbClr val="DF7E71"/>
    <a:srgbClr val="58BBD3"/>
    <a:srgbClr val="D0900A"/>
    <a:srgbClr val="0080A7"/>
    <a:srgbClr val="DD5442"/>
    <a:srgbClr val="D7A00F"/>
    <a:srgbClr val="E3C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9"/>
    <p:restoredTop sz="70957"/>
  </p:normalViewPr>
  <p:slideViewPr>
    <p:cSldViewPr snapToGrid="0" snapToObjects="1" showGuides="1">
      <p:cViewPr varScale="1">
        <p:scale>
          <a:sx n="107" d="100"/>
          <a:sy n="107" d="100"/>
        </p:scale>
        <p:origin x="1344" y="176"/>
      </p:cViewPr>
      <p:guideLst>
        <p:guide orient="horz" pos="77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7C7BF-5E02-6449-981D-E5216437F28A}" type="datetimeFigureOut">
              <a:rPr lang="de-DE" smtClean="0"/>
              <a:t>10.04.19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97898-DB04-9848-839B-E62D3FCB2D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27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E9212-1909-496B-B89A-BFF2F522BB2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900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Authentifizierung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662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Edge Proxy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3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Motivation?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63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Prozessunterstützung: Abo, </a:t>
            </a:r>
            <a:r>
              <a:rPr lang="de-DE" dirty="0" err="1"/>
              <a:t>Keyverwaltung</a:t>
            </a:r>
            <a:r>
              <a:rPr lang="de-DE" dirty="0"/>
              <a:t>, </a:t>
            </a:r>
            <a:r>
              <a:rPr lang="de-DE" dirty="0" err="1"/>
              <a:t>Publish</a:t>
            </a:r>
            <a:r>
              <a:rPr lang="de-DE" dirty="0"/>
              <a:t>, </a:t>
            </a:r>
            <a:r>
              <a:rPr lang="de-DE" dirty="0" err="1"/>
              <a:t>Unpublish</a:t>
            </a:r>
            <a:r>
              <a:rPr lang="de-DE" dirty="0"/>
              <a:t>, Wartung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6718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API? Im Sinne</a:t>
            </a:r>
            <a:r>
              <a:rPr lang="de-DE" baseline="0" dirty="0"/>
              <a:t> des API Management</a:t>
            </a:r>
          </a:p>
          <a:p>
            <a:r>
              <a:rPr lang="de-DE" dirty="0"/>
              <a:t>Aufgaben</a:t>
            </a:r>
          </a:p>
          <a:p>
            <a:pPr lvl="1"/>
            <a:r>
              <a:rPr lang="de-DE" dirty="0"/>
              <a:t>Security</a:t>
            </a:r>
          </a:p>
          <a:p>
            <a:pPr lvl="1"/>
            <a:r>
              <a:rPr lang="de-DE" dirty="0"/>
              <a:t>Daten Sammeln für Analyse/</a:t>
            </a:r>
            <a:r>
              <a:rPr lang="de-DE" dirty="0" err="1"/>
              <a:t>Billing</a:t>
            </a:r>
            <a:endParaRPr lang="de-DE" dirty="0"/>
          </a:p>
          <a:p>
            <a:pPr lvl="1"/>
            <a:r>
              <a:rPr lang="de-DE" dirty="0"/>
              <a:t>Finden</a:t>
            </a:r>
          </a:p>
          <a:p>
            <a:pPr lvl="1"/>
            <a:r>
              <a:rPr lang="de-DE" dirty="0"/>
              <a:t>Clients</a:t>
            </a:r>
            <a:r>
              <a:rPr lang="de-DE" baseline="0" dirty="0"/>
              <a:t> Verwalten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7342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Technischer Blick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740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APIGEE und </a:t>
            </a:r>
            <a:r>
              <a:rPr lang="de-DE" dirty="0" err="1"/>
              <a:t>Gravitee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126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Logging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302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API? Im Sinne</a:t>
            </a:r>
            <a:r>
              <a:rPr lang="de-DE" baseline="0" dirty="0"/>
              <a:t> des </a:t>
            </a:r>
            <a:r>
              <a:rPr lang="de-DE" baseline="0"/>
              <a:t>API Management</a:t>
            </a:r>
            <a:endParaRPr lang="de-DE" dirty="0"/>
          </a:p>
          <a:p>
            <a:r>
              <a:rPr lang="de-DE" dirty="0"/>
              <a:t>Firewall?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2628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Cassandra 2.2 (Stand 17.9.16)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026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Open Source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872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CA früher Layer7</a:t>
            </a:r>
            <a:r>
              <a:rPr lang="de-DE" baseline="0" dirty="0"/>
              <a:t> Gateway</a:t>
            </a:r>
          </a:p>
          <a:p>
            <a:r>
              <a:rPr lang="de-DE" baseline="0" dirty="0" err="1"/>
              <a:t>Policy</a:t>
            </a:r>
            <a:r>
              <a:rPr lang="de-DE" baseline="0" dirty="0"/>
              <a:t> ist Service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4924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Beliebt</a:t>
            </a:r>
            <a:r>
              <a:rPr lang="de-DE" baseline="0" dirty="0"/>
              <a:t> sind die einfachen API Keys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0359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Passwort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2025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 Modell</a:t>
            </a:r>
            <a:r>
              <a:rPr lang="de-DE" baseline="0" dirty="0"/>
              <a:t>. Ist überall etwas anders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0887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One</a:t>
            </a:r>
            <a:r>
              <a:rPr lang="de-DE" dirty="0"/>
              <a:t> Page</a:t>
            </a:r>
            <a:r>
              <a:rPr lang="de-DE" baseline="0" dirty="0"/>
              <a:t> App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5619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CA Developer Portal mit UI vom Kunden</a:t>
            </a:r>
            <a:r>
              <a:rPr lang="de-DE" baseline="0" dirty="0"/>
              <a:t> verpackt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8048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API </a:t>
            </a:r>
            <a:r>
              <a:rPr lang="de-DE" dirty="0" err="1"/>
              <a:t>Blueprint</a:t>
            </a:r>
            <a:endParaRPr lang="de-DE" dirty="0"/>
          </a:p>
          <a:p>
            <a:r>
              <a:rPr lang="de-DE" dirty="0"/>
              <a:t>RAML</a:t>
            </a:r>
          </a:p>
          <a:p>
            <a:r>
              <a:rPr lang="de-DE" dirty="0"/>
              <a:t>Swagger</a:t>
            </a:r>
          </a:p>
          <a:p>
            <a:r>
              <a:rPr lang="de-DE" dirty="0"/>
              <a:t>(WADL)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2294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Versioning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3347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API? Im Sinne</a:t>
            </a:r>
            <a:r>
              <a:rPr lang="de-DE" baseline="0" dirty="0"/>
              <a:t> des </a:t>
            </a:r>
            <a:r>
              <a:rPr lang="de-DE" baseline="0"/>
              <a:t>API Management</a:t>
            </a:r>
            <a:endParaRPr lang="de-DE" dirty="0"/>
          </a:p>
          <a:p>
            <a:r>
              <a:rPr lang="de-DE" dirty="0"/>
              <a:t>Firewall?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210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API? Im Sinne</a:t>
            </a:r>
            <a:r>
              <a:rPr lang="de-DE" baseline="0" dirty="0"/>
              <a:t> des API Management</a:t>
            </a:r>
            <a:endParaRPr lang="de-DE" dirty="0"/>
          </a:p>
          <a:p>
            <a:r>
              <a:rPr lang="de-DE" dirty="0"/>
              <a:t>Firewall?</a:t>
            </a:r>
          </a:p>
          <a:p>
            <a:r>
              <a:rPr lang="de-DE" dirty="0"/>
              <a:t>z.B. </a:t>
            </a:r>
            <a:r>
              <a:rPr lang="de-DE" dirty="0" err="1"/>
              <a:t>MuleSoft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611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Motivation?, Demo, Markt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2651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API? Im Sinne</a:t>
            </a:r>
            <a:r>
              <a:rPr lang="de-DE" baseline="0" dirty="0"/>
              <a:t> des </a:t>
            </a:r>
            <a:r>
              <a:rPr lang="de-DE" baseline="0"/>
              <a:t>API Management</a:t>
            </a:r>
            <a:endParaRPr lang="de-DE" dirty="0"/>
          </a:p>
          <a:p>
            <a:r>
              <a:rPr lang="de-DE" dirty="0"/>
              <a:t>Firewall?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7100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API? Im Sinne</a:t>
            </a:r>
            <a:r>
              <a:rPr lang="de-DE" baseline="0" dirty="0"/>
              <a:t> des API Management</a:t>
            </a:r>
            <a:endParaRPr lang="de-DE" dirty="0"/>
          </a:p>
          <a:p>
            <a:r>
              <a:rPr lang="de-DE" dirty="0"/>
              <a:t>Firewall?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9368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CA</a:t>
            </a:r>
          </a:p>
          <a:p>
            <a:pPr lvl="1"/>
            <a:r>
              <a:rPr lang="de-DE" dirty="0"/>
              <a:t>Stärke: Gateway von Layer7</a:t>
            </a:r>
          </a:p>
          <a:p>
            <a:pPr lvl="1"/>
            <a:r>
              <a:rPr lang="de-DE" dirty="0"/>
              <a:t>Noch stark SOAP/WADL </a:t>
            </a:r>
            <a:r>
              <a:rPr lang="de-DE" dirty="0" err="1"/>
              <a:t>lastig</a:t>
            </a:r>
            <a:endParaRPr lang="de-DE" dirty="0"/>
          </a:p>
          <a:p>
            <a:pPr lvl="1"/>
            <a:r>
              <a:rPr lang="de-DE" dirty="0"/>
              <a:t>Swagger ist am kommen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7277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4381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SOA: Service</a:t>
            </a:r>
            <a:r>
              <a:rPr lang="de-DE" baseline="0" dirty="0"/>
              <a:t> Nutzungsbeziehung in Registry</a:t>
            </a:r>
          </a:p>
          <a:p>
            <a:r>
              <a:rPr lang="de-DE" baseline="0" dirty="0"/>
              <a:t>API: </a:t>
            </a:r>
            <a:r>
              <a:rPr lang="de-DE" baseline="0" dirty="0" err="1"/>
              <a:t>Registrien</a:t>
            </a:r>
            <a:r>
              <a:rPr lang="de-DE" baseline="0" dirty="0"/>
              <a:t> auf dem Portal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2EAD5-FADC-334D-9832-B50DE663144B}" type="slidenum">
              <a:rPr lang="tr-TR" smtClean="0"/>
              <a:t>81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6257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Hacken DB, </a:t>
            </a:r>
            <a:r>
              <a:rPr lang="de-DE" dirty="0" err="1"/>
              <a:t>Screenscraping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50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Meine Anwendung kann die Funktionen eines anderen API nutzen</a:t>
            </a:r>
          </a:p>
          <a:p>
            <a:r>
              <a:rPr lang="de-DE" dirty="0"/>
              <a:t>Beispiele: Netscape, BAPI, Microsoft Office Produkte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81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Jeder glaubt REST ist einfach</a:t>
            </a:r>
          </a:p>
          <a:p>
            <a:endParaRPr lang="de-DE" baseline="0" dirty="0"/>
          </a:p>
          <a:p>
            <a:r>
              <a:rPr lang="de-DE" baseline="0" dirty="0"/>
              <a:t>Prinzipien:</a:t>
            </a:r>
          </a:p>
          <a:p>
            <a:r>
              <a:rPr lang="de-DE" baseline="0" dirty="0"/>
              <a:t>C/S</a:t>
            </a:r>
          </a:p>
          <a:p>
            <a:r>
              <a:rPr lang="de-DE" baseline="0" dirty="0"/>
              <a:t>Namen</a:t>
            </a:r>
          </a:p>
          <a:p>
            <a:r>
              <a:rPr lang="de-DE" baseline="0" dirty="0"/>
              <a:t>Repräsentationen</a:t>
            </a:r>
          </a:p>
          <a:p>
            <a:r>
              <a:rPr lang="de-DE" baseline="0" dirty="0" err="1"/>
              <a:t>Metadate</a:t>
            </a:r>
            <a:endParaRPr lang="de-DE" baseline="0" dirty="0"/>
          </a:p>
          <a:p>
            <a:r>
              <a:rPr lang="de-DE" baseline="0" dirty="0"/>
              <a:t>Uniform Interface</a:t>
            </a:r>
          </a:p>
          <a:p>
            <a:r>
              <a:rPr lang="de-DE" baseline="0" dirty="0" err="1"/>
              <a:t>Stateless</a:t>
            </a:r>
            <a:endParaRPr lang="de-DE" baseline="0" dirty="0"/>
          </a:p>
          <a:p>
            <a:r>
              <a:rPr lang="de-DE" baseline="0" dirty="0"/>
              <a:t>Hypermedia</a:t>
            </a:r>
          </a:p>
          <a:p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r>
              <a:rPr lang="de-DE" baseline="0" dirty="0"/>
              <a:t>Musik klauen: die Musik ist noch da, es wird nur eine Kopie erstellt </a:t>
            </a:r>
          </a:p>
          <a:p>
            <a:endParaRPr lang="de-DE" baseline="0" dirty="0"/>
          </a:p>
          <a:p>
            <a:r>
              <a:rPr lang="de-DE" baseline="0" dirty="0"/>
              <a:t>Bereits wenn man die Kopie bekommt, kann diese veraltet sein. REST ist die Architektur der veralteten Kopien. Veraltete Kopie hört sich doof an. Besser klingt: Repräsentation. </a:t>
            </a:r>
          </a:p>
          <a:p>
            <a:endParaRPr lang="de-DE" baseline="0" dirty="0"/>
          </a:p>
          <a:p>
            <a:r>
              <a:rPr lang="de-DE" baseline="0" dirty="0"/>
              <a:t>Die </a:t>
            </a:r>
            <a:r>
              <a:rPr lang="de-DE" baseline="0" dirty="0" err="1"/>
              <a:t>Resource</a:t>
            </a:r>
            <a:r>
              <a:rPr lang="de-DE" baseline="0" dirty="0"/>
              <a:t> selbst wird nicht übertragen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7477E-2FDB-466C-8D83-608E5C0F3924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45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Ignoriert</a:t>
            </a:r>
          </a:p>
          <a:p>
            <a:r>
              <a:rPr lang="de-DE" dirty="0"/>
              <a:t>Nicht verstanden</a:t>
            </a:r>
          </a:p>
          <a:p>
            <a:r>
              <a:rPr lang="de-DE" dirty="0"/>
              <a:t>Alle Tools </a:t>
            </a:r>
            <a:r>
              <a:rPr lang="de-DE" dirty="0" err="1"/>
              <a:t>ignorien</a:t>
            </a:r>
            <a:r>
              <a:rPr lang="de-DE" dirty="0"/>
              <a:t> Hypermedia. Keine Funktionen zum Umschreiben der Links!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750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Motivation?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73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Motivation?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7898-DB04-9848-839B-E62D3FCB2DE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07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pPr/>
              <a:t>10.04.19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50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t>10.04.19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184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t>10.04.19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64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t>10.04.19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99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t>10.04.19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51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t>10.04.19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94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t>10.04.19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67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t>10.04.19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82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t>10.04.19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1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pPr/>
              <a:t>10.04.19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90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BB97E-283F-524B-B7ED-94D4BA6C8C77}" type="datetimeFigureOut">
              <a:rPr lang="de-DE" smtClean="0"/>
              <a:pPr/>
              <a:t>10.04.19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D87E1-1000-8147-95A2-6ABD240A3CC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06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BB97E-283F-524B-B7ED-94D4BA6C8C77}" type="datetimeFigureOut">
              <a:rPr lang="de-DE" smtClean="0"/>
              <a:pPr/>
              <a:t>10.04.19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D87E1-1000-8147-95A2-6ABD240A3CC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9182EC-74F7-BE49-BF46-B3654AEBDF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28" y="-1"/>
            <a:ext cx="1801372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0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50.tif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-67678" y="1952615"/>
            <a:ext cx="8782637" cy="2133600"/>
          </a:xfrm>
        </p:spPr>
        <p:txBody>
          <a:bodyPr>
            <a:normAutofit/>
          </a:bodyPr>
          <a:lstStyle/>
          <a:p>
            <a:r>
              <a:rPr lang="de-DE" sz="8800" b="1" dirty="0"/>
              <a:t>API Management</a:t>
            </a:r>
          </a:p>
        </p:txBody>
      </p:sp>
      <p:sp>
        <p:nvSpPr>
          <p:cNvPr id="14338" name="Untertitel 2"/>
          <p:cNvSpPr>
            <a:spLocks noGrp="1"/>
          </p:cNvSpPr>
          <p:nvPr>
            <p:ph type="subTitle" sz="quarter" idx="1"/>
          </p:nvPr>
        </p:nvSpPr>
        <p:spPr>
          <a:xfrm>
            <a:off x="-1585620" y="6452749"/>
            <a:ext cx="5319712" cy="1371600"/>
          </a:xfrm>
        </p:spPr>
        <p:txBody>
          <a:bodyPr/>
          <a:lstStyle/>
          <a:p>
            <a:r>
              <a:rPr lang="en-US" sz="1400" dirty="0"/>
              <a:t>Version 2.1 </a:t>
            </a:r>
            <a:r>
              <a:rPr lang="en-US" sz="1400" dirty="0" err="1"/>
              <a:t>vom</a:t>
            </a:r>
            <a:r>
              <a:rPr lang="en-US" sz="1400" dirty="0"/>
              <a:t> 11.4.2019</a:t>
            </a:r>
          </a:p>
        </p:txBody>
      </p:sp>
      <p:sp>
        <p:nvSpPr>
          <p:cNvPr id="5" name="Untertitel 4"/>
          <p:cNvSpPr txBox="1">
            <a:spLocks/>
          </p:cNvSpPr>
          <p:nvPr/>
        </p:nvSpPr>
        <p:spPr bwMode="auto">
          <a:xfrm>
            <a:off x="22993" y="5389552"/>
            <a:ext cx="2425612" cy="97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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dirty="0"/>
              <a:t>Thomas Bayer</a:t>
            </a:r>
          </a:p>
          <a:p>
            <a:r>
              <a:rPr lang="de-DE" dirty="0"/>
              <a:t>bayer@predic8.de</a:t>
            </a:r>
          </a:p>
          <a:p>
            <a:r>
              <a:rPr lang="de-DE" dirty="0"/>
              <a:t>@</a:t>
            </a:r>
            <a:r>
              <a:rPr lang="de-DE" dirty="0" err="1"/>
              <a:t>thomasub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1010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2FD1358-D5C9-9042-B0DE-C051C79775EE}"/>
              </a:ext>
            </a:extLst>
          </p:cNvPr>
          <p:cNvSpPr/>
          <p:nvPr/>
        </p:nvSpPr>
        <p:spPr bwMode="auto">
          <a:xfrm>
            <a:off x="6203092" y="864974"/>
            <a:ext cx="2504303" cy="551935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Gerade Verbindung mit Pfeil 3"/>
          <p:cNvCxnSpPr>
            <a:cxnSpLocks/>
          </p:cNvCxnSpPr>
          <p:nvPr/>
        </p:nvCxnSpPr>
        <p:spPr>
          <a:xfrm>
            <a:off x="2123861" y="3131767"/>
            <a:ext cx="4531678" cy="19304"/>
          </a:xfrm>
          <a:prstGeom prst="straightConnector1">
            <a:avLst/>
          </a:prstGeom>
          <a:ln w="5715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>
            <a:cxnSpLocks/>
          </p:cNvCxnSpPr>
          <p:nvPr/>
        </p:nvCxnSpPr>
        <p:spPr>
          <a:xfrm flipH="1">
            <a:off x="2105340" y="3918858"/>
            <a:ext cx="4550198" cy="8337"/>
          </a:xfrm>
          <a:prstGeom prst="straightConnector1">
            <a:avLst/>
          </a:prstGeom>
          <a:ln w="5715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974" y="4664143"/>
            <a:ext cx="1498515" cy="99430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43A7E77-45AE-ED43-B57D-179425C1A59C}"/>
              </a:ext>
            </a:extLst>
          </p:cNvPr>
          <p:cNvSpPr txBox="1"/>
          <p:nvPr/>
        </p:nvSpPr>
        <p:spPr>
          <a:xfrm>
            <a:off x="2866244" y="1872135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produkte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/42</a:t>
            </a:r>
          </a:p>
          <a:p>
            <a:r>
              <a: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</a:t>
            </a:r>
          </a:p>
          <a:p>
            <a:r>
              <a: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</a:t>
            </a:r>
          </a:p>
          <a:p>
            <a:r>
              <a: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F5D1BF-92DE-D845-96A0-942401EC590A}"/>
              </a:ext>
            </a:extLst>
          </p:cNvPr>
          <p:cNvSpPr txBox="1"/>
          <p:nvPr/>
        </p:nvSpPr>
        <p:spPr>
          <a:xfrm>
            <a:off x="6203092" y="926973"/>
            <a:ext cx="94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Server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E793EFE-82C7-B147-9663-22351B243AA2}"/>
              </a:ext>
            </a:extLst>
          </p:cNvPr>
          <p:cNvSpPr/>
          <p:nvPr/>
        </p:nvSpPr>
        <p:spPr bwMode="auto">
          <a:xfrm>
            <a:off x="6655538" y="2889642"/>
            <a:ext cx="1838965" cy="122927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7290D38-D86E-8548-9FE2-668D95A2992B}"/>
              </a:ext>
            </a:extLst>
          </p:cNvPr>
          <p:cNvSpPr/>
          <p:nvPr/>
        </p:nvSpPr>
        <p:spPr>
          <a:xfrm>
            <a:off x="6655539" y="2899799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produkte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/42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A486DD0-546B-1846-BE19-B243051962AB}"/>
              </a:ext>
            </a:extLst>
          </p:cNvPr>
          <p:cNvSpPr/>
          <p:nvPr/>
        </p:nvSpPr>
        <p:spPr bwMode="auto">
          <a:xfrm>
            <a:off x="6655538" y="1428634"/>
            <a:ext cx="1838965" cy="122927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1B93D66-D33E-4D40-A129-09A86E308E4F}"/>
              </a:ext>
            </a:extLst>
          </p:cNvPr>
          <p:cNvSpPr/>
          <p:nvPr/>
        </p:nvSpPr>
        <p:spPr>
          <a:xfrm>
            <a:off x="6655539" y="1438791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produkte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/23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D08A97-2733-A94D-B929-C44924387E10}"/>
              </a:ext>
            </a:extLst>
          </p:cNvPr>
          <p:cNvSpPr/>
          <p:nvPr/>
        </p:nvSpPr>
        <p:spPr bwMode="auto">
          <a:xfrm>
            <a:off x="6655538" y="4367956"/>
            <a:ext cx="1838965" cy="122927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67C3DDD-6186-5C4E-9094-667C4F8170DE}"/>
              </a:ext>
            </a:extLst>
          </p:cNvPr>
          <p:cNvSpPr/>
          <p:nvPr/>
        </p:nvSpPr>
        <p:spPr>
          <a:xfrm>
            <a:off x="6655539" y="4378113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/produkte/81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E9589A1-5178-BD4B-9C4F-D1053F759B55}"/>
              </a:ext>
            </a:extLst>
          </p:cNvPr>
          <p:cNvSpPr txBox="1"/>
          <p:nvPr/>
        </p:nvSpPr>
        <p:spPr>
          <a:xfrm>
            <a:off x="3902982" y="6158143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Kein RPC!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CF083A-D2D7-154C-8DAE-5202FB7FE92A}"/>
              </a:ext>
            </a:extLst>
          </p:cNvPr>
          <p:cNvSpPr txBox="1"/>
          <p:nvPr/>
        </p:nvSpPr>
        <p:spPr>
          <a:xfrm>
            <a:off x="2866244" y="4002679"/>
            <a:ext cx="30737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200 Ok</a:t>
            </a:r>
          </a:p>
          <a:p>
            <a:r>
              <a:rPr lang="de-DE" dirty="0">
                <a:solidFill>
                  <a:srgbClr val="7030A0"/>
                </a:solidFill>
              </a:rPr>
              <a:t>Content-Type: </a:t>
            </a:r>
            <a:r>
              <a:rPr lang="de-DE" dirty="0" err="1">
                <a:solidFill>
                  <a:srgbClr val="7030A0"/>
                </a:solidFill>
              </a:rPr>
              <a:t>application</a:t>
            </a:r>
            <a:r>
              <a:rPr lang="de-DE" dirty="0">
                <a:solidFill>
                  <a:srgbClr val="7030A0"/>
                </a:solidFill>
              </a:rPr>
              <a:t>/</a:t>
            </a:r>
            <a:r>
              <a:rPr lang="de-DE" dirty="0" err="1">
                <a:solidFill>
                  <a:srgbClr val="7030A0"/>
                </a:solidFill>
              </a:rPr>
              <a:t>json</a:t>
            </a:r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FFC000"/>
              </a:solidFill>
            </a:endParaRPr>
          </a:p>
          <a:p>
            <a:r>
              <a:rPr lang="de-DE" dirty="0">
                <a:solidFill>
                  <a:srgbClr val="FFC000"/>
                </a:solidFill>
              </a:rPr>
              <a:t>JSON</a:t>
            </a:r>
          </a:p>
          <a:p>
            <a:r>
              <a:rPr lang="de-DE" dirty="0">
                <a:solidFill>
                  <a:srgbClr val="FFC000"/>
                </a:solidFill>
              </a:rPr>
              <a:t>REST</a:t>
            </a:r>
          </a:p>
          <a:p>
            <a:r>
              <a:rPr lang="de-DE" dirty="0">
                <a:solidFill>
                  <a:srgbClr val="FFC000"/>
                </a:solidFill>
              </a:rPr>
              <a:t>PDF</a:t>
            </a:r>
          </a:p>
          <a:p>
            <a:r>
              <a:rPr lang="de-DE" dirty="0">
                <a:solidFill>
                  <a:srgbClr val="FFC000"/>
                </a:solidFill>
              </a:rPr>
              <a:t>…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FC6B4C4-0B46-2242-89CB-2BCBC4FFC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REST auf einer Folie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2C2381B-056F-2C43-B031-5C64D853F0B0}"/>
              </a:ext>
            </a:extLst>
          </p:cNvPr>
          <p:cNvSpPr/>
          <p:nvPr/>
        </p:nvSpPr>
        <p:spPr>
          <a:xfrm>
            <a:off x="266375" y="477880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C/S</a:t>
            </a:r>
          </a:p>
          <a:p>
            <a:r>
              <a:rPr lang="de-DE" dirty="0">
                <a:solidFill>
                  <a:srgbClr val="0070C0"/>
                </a:solidFill>
              </a:rPr>
              <a:t>Namen</a:t>
            </a:r>
          </a:p>
          <a:p>
            <a:r>
              <a:rPr lang="de-DE" dirty="0">
                <a:solidFill>
                  <a:srgbClr val="FFC000"/>
                </a:solidFill>
              </a:rPr>
              <a:t>Repräsentationen</a:t>
            </a:r>
          </a:p>
          <a:p>
            <a:r>
              <a:rPr lang="de-DE" dirty="0" err="1">
                <a:solidFill>
                  <a:srgbClr val="7030A0"/>
                </a:solidFill>
              </a:rPr>
              <a:t>Metadata</a:t>
            </a:r>
            <a:endParaRPr lang="de-DE" dirty="0">
              <a:solidFill>
                <a:srgbClr val="7030A0"/>
              </a:solidFill>
            </a:endParaRPr>
          </a:p>
          <a:p>
            <a:r>
              <a:rPr lang="de-DE" dirty="0">
                <a:solidFill>
                  <a:srgbClr val="00B050"/>
                </a:solidFill>
              </a:rPr>
              <a:t>Uniform Interface</a:t>
            </a:r>
          </a:p>
          <a:p>
            <a:r>
              <a:rPr lang="de-DE" dirty="0" err="1">
                <a:solidFill>
                  <a:schemeClr val="accent2"/>
                </a:solidFill>
              </a:rPr>
              <a:t>Stateless</a:t>
            </a:r>
            <a:endParaRPr lang="de-DE" dirty="0">
              <a:solidFill>
                <a:schemeClr val="accent2"/>
              </a:solidFill>
            </a:endParaRPr>
          </a:p>
          <a:p>
            <a:r>
              <a:rPr lang="de-DE" dirty="0"/>
              <a:t>Hypermedia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AC8F4E5-0858-624B-8161-69308A2A8FEE}"/>
              </a:ext>
            </a:extLst>
          </p:cNvPr>
          <p:cNvSpPr/>
          <p:nvPr/>
        </p:nvSpPr>
        <p:spPr bwMode="auto">
          <a:xfrm>
            <a:off x="266375" y="2899799"/>
            <a:ext cx="1838965" cy="122927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7271BDC-96F2-5D43-9CFA-79240B1E1B1D}"/>
              </a:ext>
            </a:extLst>
          </p:cNvPr>
          <p:cNvSpPr txBox="1"/>
          <p:nvPr/>
        </p:nvSpPr>
        <p:spPr>
          <a:xfrm>
            <a:off x="284896" y="2931010"/>
            <a:ext cx="94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Client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4A3B060-3BC3-7545-9F2C-117E9B6BA6F6}"/>
              </a:ext>
            </a:extLst>
          </p:cNvPr>
          <p:cNvSpPr txBox="1"/>
          <p:nvPr/>
        </p:nvSpPr>
        <p:spPr>
          <a:xfrm>
            <a:off x="7014256" y="351816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Session</a:t>
            </a:r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6DE2F259-E89A-0E43-A1FC-0785875C0511}"/>
              </a:ext>
            </a:extLst>
          </p:cNvPr>
          <p:cNvCxnSpPr>
            <a:cxnSpLocks/>
          </p:cNvCxnSpPr>
          <p:nvPr/>
        </p:nvCxnSpPr>
        <p:spPr>
          <a:xfrm flipV="1">
            <a:off x="6952978" y="3526946"/>
            <a:ext cx="994437" cy="414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B6D436F0-489D-0F40-859B-4611AE67D0BC}"/>
              </a:ext>
            </a:extLst>
          </p:cNvPr>
          <p:cNvCxnSpPr>
            <a:cxnSpLocks/>
          </p:cNvCxnSpPr>
          <p:nvPr/>
        </p:nvCxnSpPr>
        <p:spPr>
          <a:xfrm flipH="1" flipV="1">
            <a:off x="6918596" y="3518168"/>
            <a:ext cx="1052252" cy="409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85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62693" y="3773106"/>
            <a:ext cx="7745258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{</a:t>
            </a:r>
          </a:p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  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"</a:t>
            </a:r>
            <a:r>
              <a:rPr lang="de-DE" sz="1400" dirty="0" err="1">
                <a:solidFill>
                  <a:srgbClr val="000000"/>
                </a:solidFill>
                <a:latin typeface="Courier New" charset="0"/>
              </a:rPr>
              <a:t>name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": 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"</a:t>
            </a:r>
            <a:r>
              <a:rPr lang="de-DE" sz="1400" dirty="0" err="1">
                <a:solidFill>
                  <a:srgbClr val="0B7500"/>
                </a:solidFill>
                <a:latin typeface="Courier New" charset="0"/>
              </a:rPr>
              <a:t>Pineapples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"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,</a:t>
            </a:r>
          </a:p>
          <a:p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  "</a:t>
            </a:r>
            <a:r>
              <a:rPr lang="de-DE" sz="1400" dirty="0" err="1">
                <a:solidFill>
                  <a:srgbClr val="000000"/>
                </a:solidFill>
                <a:latin typeface="Courier New" charset="0"/>
              </a:rPr>
              <a:t>price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": </a:t>
            </a:r>
            <a:r>
              <a:rPr lang="de-DE" sz="1400" b="1" dirty="0">
                <a:solidFill>
                  <a:srgbClr val="1A01CC"/>
                </a:solidFill>
                <a:latin typeface="Courier New" charset="0"/>
              </a:rPr>
              <a:t>3.55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,</a:t>
            </a:r>
          </a:p>
          <a:p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  "</a:t>
            </a:r>
            <a:r>
              <a:rPr lang="de-DE" sz="1400" b="1" dirty="0">
                <a:solidFill>
                  <a:srgbClr val="000000"/>
                </a:solidFill>
                <a:latin typeface="Courier New" charset="0"/>
              </a:rPr>
              <a:t>photo_url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": 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"</a:t>
            </a:r>
            <a:r>
              <a:rPr lang="en-US" sz="1400" b="1" dirty="0">
                <a:solidFill>
                  <a:srgbClr val="FF0000"/>
                </a:solidFill>
                <a:latin typeface="Courier New" charset="0"/>
              </a:rPr>
              <a:t>https://api.predic8.de</a:t>
            </a:r>
            <a:r>
              <a:rPr lang="de-DE" sz="1400" b="1" dirty="0">
                <a:solidFill>
                  <a:srgbClr val="FF0000"/>
                </a:solidFill>
                <a:latin typeface="Courier New" charset="0"/>
              </a:rPr>
              <a:t>/</a:t>
            </a:r>
            <a:r>
              <a:rPr lang="de-DE" sz="1400" b="1" dirty="0" err="1">
                <a:solidFill>
                  <a:srgbClr val="FF0000"/>
                </a:solidFill>
                <a:latin typeface="Courier New" charset="0"/>
              </a:rPr>
              <a:t>shop</a:t>
            </a:r>
            <a:r>
              <a:rPr lang="de-DE" sz="1400" b="1" dirty="0">
                <a:solidFill>
                  <a:srgbClr val="FF0000"/>
                </a:solidFill>
                <a:latin typeface="Courier New" charset="0"/>
              </a:rPr>
              <a:t>/</a:t>
            </a:r>
            <a:r>
              <a:rPr lang="de-DE" sz="1400" b="1" dirty="0" err="1">
                <a:solidFill>
                  <a:srgbClr val="FF0000"/>
                </a:solidFill>
                <a:latin typeface="Courier New" charset="0"/>
              </a:rPr>
              <a:t>products</a:t>
            </a:r>
            <a:r>
              <a:rPr lang="de-DE" sz="1400" b="1" dirty="0">
                <a:solidFill>
                  <a:srgbClr val="FF0000"/>
                </a:solidFill>
                <a:latin typeface="Courier New" charset="0"/>
              </a:rPr>
              <a:t>/33/</a:t>
            </a:r>
            <a:r>
              <a:rPr lang="de-DE" sz="1400" b="1" dirty="0" err="1">
                <a:solidFill>
                  <a:srgbClr val="FF0000"/>
                </a:solidFill>
                <a:latin typeface="Courier New" charset="0"/>
              </a:rPr>
              <a:t>photo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"</a:t>
            </a:r>
            <a:endParaRPr lang="de-DE" sz="1400" dirty="0">
              <a:solidFill>
                <a:srgbClr val="444444"/>
              </a:solidFill>
              <a:latin typeface="Courier New" charset="0"/>
            </a:endParaRPr>
          </a:p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}</a:t>
            </a:r>
            <a:endParaRPr lang="en-US" sz="1400" dirty="0"/>
          </a:p>
        </p:txBody>
      </p:sp>
      <p:sp>
        <p:nvSpPr>
          <p:cNvPr id="4" name="Rechteck 3"/>
          <p:cNvSpPr/>
          <p:nvPr/>
        </p:nvSpPr>
        <p:spPr>
          <a:xfrm>
            <a:off x="462693" y="1185333"/>
            <a:ext cx="6829930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{</a:t>
            </a:r>
          </a:p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  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"</a:t>
            </a:r>
            <a:r>
              <a:rPr lang="de-DE" sz="1400" dirty="0" err="1">
                <a:solidFill>
                  <a:srgbClr val="000000"/>
                </a:solidFill>
                <a:latin typeface="Courier New" charset="0"/>
              </a:rPr>
              <a:t>products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": </a:t>
            </a:r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[</a:t>
            </a:r>
          </a:p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    {</a:t>
            </a:r>
          </a:p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      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"</a:t>
            </a:r>
            <a:r>
              <a:rPr lang="de-DE" sz="1400" dirty="0" err="1">
                <a:solidFill>
                  <a:srgbClr val="000000"/>
                </a:solidFill>
                <a:latin typeface="Courier New" charset="0"/>
              </a:rPr>
              <a:t>name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": 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"</a:t>
            </a:r>
            <a:r>
              <a:rPr lang="de-DE" sz="1400" dirty="0" err="1">
                <a:solidFill>
                  <a:srgbClr val="0B7500"/>
                </a:solidFill>
                <a:latin typeface="Courier New" charset="0"/>
              </a:rPr>
              <a:t>Pineapples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"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,</a:t>
            </a:r>
          </a:p>
          <a:p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      "</a:t>
            </a:r>
            <a:r>
              <a:rPr lang="de-DE" sz="1400" b="1" dirty="0" err="1">
                <a:solidFill>
                  <a:srgbClr val="000000"/>
                </a:solidFill>
                <a:latin typeface="Courier New" charset="0"/>
              </a:rPr>
              <a:t>product_url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": 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"</a:t>
            </a:r>
            <a:r>
              <a:rPr lang="en-US" sz="1400" dirty="0">
                <a:solidFill>
                  <a:srgbClr val="0B7500"/>
                </a:solidFill>
                <a:latin typeface="Courier New" charset="0"/>
              </a:rPr>
              <a:t>https://api.predic8.de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/</a:t>
            </a:r>
            <a:r>
              <a:rPr lang="de-DE" sz="1400" dirty="0" err="1">
                <a:solidFill>
                  <a:srgbClr val="0B7500"/>
                </a:solidFill>
                <a:latin typeface="Courier New" charset="0"/>
              </a:rPr>
              <a:t>shop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/</a:t>
            </a:r>
            <a:r>
              <a:rPr lang="de-DE" sz="1400" dirty="0" err="1">
                <a:solidFill>
                  <a:srgbClr val="0B7500"/>
                </a:solidFill>
                <a:latin typeface="Courier New" charset="0"/>
              </a:rPr>
              <a:t>products</a:t>
            </a:r>
            <a:r>
              <a:rPr lang="de-DE" sz="1400" dirty="0">
                <a:solidFill>
                  <a:srgbClr val="0B7500"/>
                </a:solidFill>
                <a:latin typeface="Courier New" charset="0"/>
              </a:rPr>
              <a:t>/33“</a:t>
            </a:r>
          </a:p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    }</a:t>
            </a:r>
          </a:p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    ...</a:t>
            </a:r>
            <a:r>
              <a:rPr lang="de-DE" sz="1400" dirty="0">
                <a:solidFill>
                  <a:srgbClr val="444444"/>
                </a:solidFill>
                <a:latin typeface="Courier New" charset="0"/>
              </a:rPr>
              <a:t> </a:t>
            </a:r>
            <a:endParaRPr lang="de-DE" sz="1400" b="1" dirty="0">
              <a:solidFill>
                <a:srgbClr val="444444"/>
              </a:solidFill>
              <a:latin typeface="Courier New" charset="0"/>
            </a:endParaRPr>
          </a:p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  ]</a:t>
            </a:r>
          </a:p>
          <a:p>
            <a:r>
              <a:rPr lang="de-DE" sz="1400" b="1" dirty="0">
                <a:solidFill>
                  <a:srgbClr val="444444"/>
                </a:solidFill>
                <a:latin typeface="Courier New" charset="0"/>
              </a:rPr>
              <a:t>}</a:t>
            </a:r>
            <a:endParaRPr lang="en-US" sz="1400" b="1" dirty="0">
              <a:solidFill>
                <a:srgbClr val="444444"/>
              </a:solidFill>
              <a:latin typeface="Courier New" charset="0"/>
            </a:endParaRPr>
          </a:p>
        </p:txBody>
      </p:sp>
      <p:cxnSp>
        <p:nvCxnSpPr>
          <p:cNvPr id="6" name="Gerade Verbindung mit Pfeil 5"/>
          <p:cNvCxnSpPr>
            <a:cxnSpLocks/>
          </p:cNvCxnSpPr>
          <p:nvPr/>
        </p:nvCxnSpPr>
        <p:spPr bwMode="auto">
          <a:xfrm flipH="1">
            <a:off x="2308380" y="628885"/>
            <a:ext cx="1" cy="5564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Gerade Verbindung mit Pfeil 6"/>
          <p:cNvCxnSpPr>
            <a:cxnSpLocks/>
            <a:endCxn id="17" idx="3"/>
          </p:cNvCxnSpPr>
          <p:nvPr/>
        </p:nvCxnSpPr>
        <p:spPr bwMode="auto">
          <a:xfrm flipH="1">
            <a:off x="2561703" y="4660434"/>
            <a:ext cx="1773620" cy="1375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Gerade Verbindung mit Pfeil 13"/>
          <p:cNvCxnSpPr>
            <a:cxnSpLocks/>
            <a:endCxn id="2" idx="0"/>
          </p:cNvCxnSpPr>
          <p:nvPr/>
        </p:nvCxnSpPr>
        <p:spPr bwMode="auto">
          <a:xfrm>
            <a:off x="4335322" y="2263422"/>
            <a:ext cx="0" cy="15096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Bild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52" y="5458752"/>
            <a:ext cx="1217451" cy="115469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D9ED32D-BB67-7C4D-8D9C-416DE93794F7}"/>
              </a:ext>
            </a:extLst>
          </p:cNvPr>
          <p:cNvSpPr/>
          <p:nvPr/>
        </p:nvSpPr>
        <p:spPr>
          <a:xfrm>
            <a:off x="629111" y="321108"/>
            <a:ext cx="3191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444444"/>
                </a:solidFill>
                <a:latin typeface="Courier New" charset="0"/>
              </a:rPr>
              <a:t>https://api.predic8.de/shop/</a:t>
            </a:r>
          </a:p>
        </p:txBody>
      </p:sp>
    </p:spTree>
    <p:extLst>
      <p:ext uri="{BB962C8B-B14F-4D97-AF65-F5344CB8AC3E}">
        <p14:creationId xmlns:p14="http://schemas.microsoft.com/office/powerpoint/2010/main" val="211882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8640"/>
            <a:ext cx="7088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44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FE688-E235-4E41-A272-0006D7B8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5B26B7-B265-4846-92E8-B0EAC402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843"/>
            <a:ext cx="9144000" cy="478631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55CFC5A-8D6C-2946-8804-0D5982273523}"/>
              </a:ext>
            </a:extLst>
          </p:cNvPr>
          <p:cNvSpPr txBox="1"/>
          <p:nvPr/>
        </p:nvSpPr>
        <p:spPr>
          <a:xfrm>
            <a:off x="104172" y="6492873"/>
            <a:ext cx="8233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 </a:t>
            </a:r>
            <a:r>
              <a:rPr lang="de-DE" sz="1200" dirty="0"/>
              <a:t>https://</a:t>
            </a:r>
            <a:r>
              <a:rPr lang="de-DE" sz="1200" dirty="0" err="1"/>
              <a:t>www.programmableweb.com</a:t>
            </a:r>
            <a:r>
              <a:rPr lang="de-DE" sz="1200" dirty="0"/>
              <a:t>/</a:t>
            </a:r>
            <a:r>
              <a:rPr lang="de-DE" sz="1200" dirty="0" err="1"/>
              <a:t>news</a:t>
            </a:r>
            <a:r>
              <a:rPr lang="de-DE" sz="1200" dirty="0"/>
              <a:t>/over-2000-apis-added-2011-social-telephony-open-government/2012/01/04</a:t>
            </a:r>
          </a:p>
        </p:txBody>
      </p:sp>
    </p:spTree>
    <p:extLst>
      <p:ext uri="{BB962C8B-B14F-4D97-AF65-F5344CB8AC3E}">
        <p14:creationId xmlns:p14="http://schemas.microsoft.com/office/powerpoint/2010/main" val="335349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9EB18-318D-5A40-8DDB-F218974A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DBC48A-5FE6-0643-89A3-FB0E227AE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ist ein API?</a:t>
            </a:r>
          </a:p>
          <a:p>
            <a:r>
              <a:rPr lang="de-DE" dirty="0">
                <a:solidFill>
                  <a:srgbClr val="FF0000"/>
                </a:solidFill>
              </a:rPr>
              <a:t>Reverse Proxy</a:t>
            </a:r>
          </a:p>
          <a:p>
            <a:r>
              <a:rPr lang="de-DE" dirty="0"/>
              <a:t>API Gateway</a:t>
            </a:r>
          </a:p>
          <a:p>
            <a:r>
              <a:rPr lang="de-DE" dirty="0"/>
              <a:t>API Management</a:t>
            </a:r>
          </a:p>
        </p:txBody>
      </p:sp>
    </p:spTree>
    <p:extLst>
      <p:ext uri="{BB962C8B-B14F-4D97-AF65-F5344CB8AC3E}">
        <p14:creationId xmlns:p14="http://schemas.microsoft.com/office/powerpoint/2010/main" val="110832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4EF3B40-6428-1F4A-BEBB-DBDBC40A77B4}"/>
              </a:ext>
            </a:extLst>
          </p:cNvPr>
          <p:cNvSpPr/>
          <p:nvPr/>
        </p:nvSpPr>
        <p:spPr>
          <a:xfrm>
            <a:off x="84493" y="658568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/>
              <a:t>Bilder: CC0 https://</a:t>
            </a:r>
            <a:r>
              <a:rPr lang="de-DE" sz="800" dirty="0" err="1"/>
              <a:t>pixabay.com</a:t>
            </a:r>
            <a:r>
              <a:rPr lang="de-DE" sz="800" dirty="0"/>
              <a:t>/de/dvi-vga-adapter-2202210/</a:t>
            </a:r>
          </a:p>
          <a:p>
            <a:endParaRPr lang="de-DE" sz="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7ED0514-65EF-704C-A0C1-15823402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760" y="1822216"/>
            <a:ext cx="4656260" cy="3528573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6FB1F87F-DEA4-F948-921C-BFFA5233A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Adapter Pattern</a:t>
            </a:r>
          </a:p>
        </p:txBody>
      </p:sp>
      <p:sp>
        <p:nvSpPr>
          <p:cNvPr id="12" name="Rechteckige Legende 11">
            <a:extLst>
              <a:ext uri="{FF2B5EF4-FFF2-40B4-BE49-F238E27FC236}">
                <a16:creationId xmlns:a16="http://schemas.microsoft.com/office/drawing/2014/main" id="{9C9A263A-DAA5-E944-95C9-974438D5FC2B}"/>
              </a:ext>
            </a:extLst>
          </p:cNvPr>
          <p:cNvSpPr/>
          <p:nvPr/>
        </p:nvSpPr>
        <p:spPr bwMode="auto">
          <a:xfrm>
            <a:off x="1499030" y="2211189"/>
            <a:ext cx="1418897" cy="299044"/>
          </a:xfrm>
          <a:prstGeom prst="wedgeRectCallout">
            <a:avLst>
              <a:gd name="adj1" fmla="val 70616"/>
              <a:gd name="adj2" fmla="val 150800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Interface A</a:t>
            </a:r>
          </a:p>
        </p:txBody>
      </p:sp>
      <p:sp>
        <p:nvSpPr>
          <p:cNvPr id="13" name="Rechteckige Legende 12">
            <a:extLst>
              <a:ext uri="{FF2B5EF4-FFF2-40B4-BE49-F238E27FC236}">
                <a16:creationId xmlns:a16="http://schemas.microsoft.com/office/drawing/2014/main" id="{44418B3E-1E4A-AD49-BC67-4745AF67A78E}"/>
              </a:ext>
            </a:extLst>
          </p:cNvPr>
          <p:cNvSpPr/>
          <p:nvPr/>
        </p:nvSpPr>
        <p:spPr bwMode="auto">
          <a:xfrm>
            <a:off x="6660246" y="5163371"/>
            <a:ext cx="1418897" cy="299044"/>
          </a:xfrm>
          <a:prstGeom prst="wedgeRectCallout">
            <a:avLst>
              <a:gd name="adj1" fmla="val -100962"/>
              <a:gd name="adj2" fmla="val -225088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Interface B</a:t>
            </a:r>
          </a:p>
        </p:txBody>
      </p:sp>
    </p:spTree>
    <p:extLst>
      <p:ext uri="{BB962C8B-B14F-4D97-AF65-F5344CB8AC3E}">
        <p14:creationId xmlns:p14="http://schemas.microsoft.com/office/powerpoint/2010/main" val="3260425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CD94EE-E1D3-274E-AE74-BEBA247E6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258" y="2808111"/>
            <a:ext cx="2731883" cy="221538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2348629-E7D7-7842-B24F-67BA4D40219A}"/>
              </a:ext>
            </a:extLst>
          </p:cNvPr>
          <p:cNvSpPr/>
          <p:nvPr/>
        </p:nvSpPr>
        <p:spPr>
          <a:xfrm>
            <a:off x="69892" y="6329009"/>
            <a:ext cx="85441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Bilder: CC0</a:t>
            </a:r>
          </a:p>
          <a:p>
            <a:r>
              <a:rPr lang="de-DE" sz="800" dirty="0"/>
              <a:t>https://pixabay.com/de/bau-schnur-erweiterung-1296419/</a:t>
            </a:r>
          </a:p>
          <a:p>
            <a:r>
              <a:rPr lang="de-DE" sz="800" dirty="0"/>
              <a:t>https://</a:t>
            </a:r>
            <a:r>
              <a:rPr lang="de-DE" sz="800" dirty="0" err="1"/>
              <a:t>pixabay.com</a:t>
            </a:r>
            <a:r>
              <a:rPr lang="de-DE" sz="800" dirty="0"/>
              <a:t>/de/verl%C3%A4ngerungskabel-kabel-elektronik-147581/</a:t>
            </a:r>
          </a:p>
          <a:p>
            <a:endParaRPr lang="de-DE" sz="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99CF12-0B0B-6140-A1F4-0665F90BF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400" y="2498582"/>
            <a:ext cx="2429208" cy="2406435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3ADE442B-BF45-AE42-9B12-E09FF31D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Proxy Pattern</a:t>
            </a:r>
          </a:p>
        </p:txBody>
      </p:sp>
      <p:sp>
        <p:nvSpPr>
          <p:cNvPr id="12" name="Rechteckige Legende 11">
            <a:extLst>
              <a:ext uri="{FF2B5EF4-FFF2-40B4-BE49-F238E27FC236}">
                <a16:creationId xmlns:a16="http://schemas.microsoft.com/office/drawing/2014/main" id="{939E53D7-CBF1-4D42-883E-E945A2FDABE3}"/>
              </a:ext>
            </a:extLst>
          </p:cNvPr>
          <p:cNvSpPr/>
          <p:nvPr/>
        </p:nvSpPr>
        <p:spPr bwMode="auto">
          <a:xfrm>
            <a:off x="4029822" y="4715597"/>
            <a:ext cx="1418897" cy="264098"/>
          </a:xfrm>
          <a:prstGeom prst="wedgeRectCallout">
            <a:avLst>
              <a:gd name="adj1" fmla="val 80057"/>
              <a:gd name="adj2" fmla="val -151130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Interface A</a:t>
            </a:r>
          </a:p>
        </p:txBody>
      </p:sp>
      <p:sp>
        <p:nvSpPr>
          <p:cNvPr id="13" name="Rechteckige Legende 12">
            <a:extLst>
              <a:ext uri="{FF2B5EF4-FFF2-40B4-BE49-F238E27FC236}">
                <a16:creationId xmlns:a16="http://schemas.microsoft.com/office/drawing/2014/main" id="{63BF177D-602F-CD4D-B144-9C0A5F9A591A}"/>
              </a:ext>
            </a:extLst>
          </p:cNvPr>
          <p:cNvSpPr/>
          <p:nvPr/>
        </p:nvSpPr>
        <p:spPr bwMode="auto">
          <a:xfrm>
            <a:off x="7571909" y="3701799"/>
            <a:ext cx="1418897" cy="264098"/>
          </a:xfrm>
          <a:prstGeom prst="wedgeRectCallout">
            <a:avLst>
              <a:gd name="adj1" fmla="val -47190"/>
              <a:gd name="adj2" fmla="val 203926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Interface A</a:t>
            </a:r>
          </a:p>
        </p:txBody>
      </p:sp>
      <p:sp>
        <p:nvSpPr>
          <p:cNvPr id="14" name="Rechteckige Legende 13">
            <a:extLst>
              <a:ext uri="{FF2B5EF4-FFF2-40B4-BE49-F238E27FC236}">
                <a16:creationId xmlns:a16="http://schemas.microsoft.com/office/drawing/2014/main" id="{01A445E1-A6F7-8144-9A28-84C5B64B9301}"/>
              </a:ext>
            </a:extLst>
          </p:cNvPr>
          <p:cNvSpPr/>
          <p:nvPr/>
        </p:nvSpPr>
        <p:spPr bwMode="auto">
          <a:xfrm>
            <a:off x="6379711" y="1690689"/>
            <a:ext cx="1418897" cy="403946"/>
          </a:xfrm>
          <a:prstGeom prst="wedgeRectCallout">
            <a:avLst>
              <a:gd name="adj1" fmla="val -49242"/>
              <a:gd name="adj2" fmla="val 150578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Nicht funktionaler Aspekt</a:t>
            </a:r>
          </a:p>
        </p:txBody>
      </p:sp>
      <p:sp>
        <p:nvSpPr>
          <p:cNvPr id="15" name="Rechteckige Legende 14">
            <a:extLst>
              <a:ext uri="{FF2B5EF4-FFF2-40B4-BE49-F238E27FC236}">
                <a16:creationId xmlns:a16="http://schemas.microsoft.com/office/drawing/2014/main" id="{368F6BFC-4216-E345-9763-66309D5255C3}"/>
              </a:ext>
            </a:extLst>
          </p:cNvPr>
          <p:cNvSpPr/>
          <p:nvPr/>
        </p:nvSpPr>
        <p:spPr bwMode="auto">
          <a:xfrm>
            <a:off x="3791114" y="2141472"/>
            <a:ext cx="1418897" cy="403946"/>
          </a:xfrm>
          <a:prstGeom prst="wedgeRectCallout">
            <a:avLst>
              <a:gd name="adj1" fmla="val -49242"/>
              <a:gd name="adj2" fmla="val 150578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Nicht funktionaler Aspekt</a:t>
            </a:r>
          </a:p>
        </p:txBody>
      </p:sp>
    </p:spTree>
    <p:extLst>
      <p:ext uri="{BB962C8B-B14F-4D97-AF65-F5344CB8AC3E}">
        <p14:creationId xmlns:p14="http://schemas.microsoft.com/office/powerpoint/2010/main" val="426856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AB98046F-B60A-2E4A-BE4A-2D5A46CDD5B0}"/>
              </a:ext>
            </a:extLst>
          </p:cNvPr>
          <p:cNvSpPr/>
          <p:nvPr/>
        </p:nvSpPr>
        <p:spPr bwMode="auto">
          <a:xfrm>
            <a:off x="1621398" y="1245023"/>
            <a:ext cx="1202318" cy="46744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Browser</a:t>
            </a:r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5D19A9F5-F7C7-2C43-A8FE-78C21F7005F9}"/>
              </a:ext>
            </a:extLst>
          </p:cNvPr>
          <p:cNvCxnSpPr>
            <a:cxnSpLocks/>
          </p:cNvCxnSpPr>
          <p:nvPr/>
        </p:nvCxnSpPr>
        <p:spPr>
          <a:xfrm flipV="1">
            <a:off x="4500563" y="2166513"/>
            <a:ext cx="0" cy="2056466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54C441CB-1438-6F4A-846E-F14CFF079AAA}"/>
              </a:ext>
            </a:extLst>
          </p:cNvPr>
          <p:cNvCxnSpPr>
            <a:cxnSpLocks/>
          </p:cNvCxnSpPr>
          <p:nvPr/>
        </p:nvCxnSpPr>
        <p:spPr>
          <a:xfrm flipV="1">
            <a:off x="7679103" y="3318566"/>
            <a:ext cx="0" cy="21315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8AC646FD-296E-094A-939F-154BAE0E7337}"/>
              </a:ext>
            </a:extLst>
          </p:cNvPr>
          <p:cNvCxnSpPr>
            <a:cxnSpLocks/>
          </p:cNvCxnSpPr>
          <p:nvPr/>
        </p:nvCxnSpPr>
        <p:spPr>
          <a:xfrm>
            <a:off x="1151319" y="2121393"/>
            <a:ext cx="6621081" cy="4512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F679A4EA-71AD-2948-80A6-D070B7082A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407734" y="1318626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323DCE40-1305-4B4E-90CD-8F815651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657" y="4126425"/>
            <a:ext cx="1656993" cy="981957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7770E66-74C9-2943-B8F4-21F4804B9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286" y="1312019"/>
            <a:ext cx="312478" cy="318855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04E005D6-B06C-3C46-A584-F6F2A4B997D8}"/>
              </a:ext>
            </a:extLst>
          </p:cNvPr>
          <p:cNvSpPr/>
          <p:nvPr/>
        </p:nvSpPr>
        <p:spPr bwMode="auto">
          <a:xfrm>
            <a:off x="4007496" y="3187153"/>
            <a:ext cx="1205342" cy="4759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Firewall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03C852FD-C526-B146-BC7D-6DFA0215BE8D}"/>
              </a:ext>
            </a:extLst>
          </p:cNvPr>
          <p:cNvCxnSpPr>
            <a:cxnSpLocks/>
          </p:cNvCxnSpPr>
          <p:nvPr/>
        </p:nvCxnSpPr>
        <p:spPr>
          <a:xfrm flipH="1">
            <a:off x="1946721" y="4945511"/>
            <a:ext cx="1773751" cy="758575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50BDA0BA-A753-3740-AC1B-9B3B7F847BEC}"/>
              </a:ext>
            </a:extLst>
          </p:cNvPr>
          <p:cNvCxnSpPr>
            <a:cxnSpLocks/>
          </p:cNvCxnSpPr>
          <p:nvPr/>
        </p:nvCxnSpPr>
        <p:spPr>
          <a:xfrm>
            <a:off x="4493360" y="5103147"/>
            <a:ext cx="7201" cy="59684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41D816EE-6960-8C41-A11C-38FD88A3F534}"/>
              </a:ext>
            </a:extLst>
          </p:cNvPr>
          <p:cNvCxnSpPr>
            <a:cxnSpLocks/>
          </p:cNvCxnSpPr>
          <p:nvPr/>
        </p:nvCxnSpPr>
        <p:spPr>
          <a:xfrm>
            <a:off x="5280649" y="4839174"/>
            <a:ext cx="1766551" cy="856732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9">
            <a:extLst>
              <a:ext uri="{FF2B5EF4-FFF2-40B4-BE49-F238E27FC236}">
                <a16:creationId xmlns:a16="http://schemas.microsoft.com/office/drawing/2014/main" id="{93EC8BA2-C3E9-7B4D-AEF6-79EBB4F8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55" y="108949"/>
            <a:ext cx="7886700" cy="1325563"/>
          </a:xfrm>
        </p:spPr>
        <p:txBody>
          <a:bodyPr/>
          <a:lstStyle/>
          <a:p>
            <a:r>
              <a:rPr lang="de-DE" dirty="0"/>
              <a:t>HTTP Proxy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333165D6-9B81-E041-A495-27775225479C}"/>
              </a:ext>
            </a:extLst>
          </p:cNvPr>
          <p:cNvCxnSpPr/>
          <p:nvPr/>
        </p:nvCxnSpPr>
        <p:spPr>
          <a:xfrm flipV="1">
            <a:off x="306805" y="3916996"/>
            <a:ext cx="8530389" cy="96554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feld 72">
            <a:extLst>
              <a:ext uri="{FF2B5EF4-FFF2-40B4-BE49-F238E27FC236}">
                <a16:creationId xmlns:a16="http://schemas.microsoft.com/office/drawing/2014/main" id="{7B8E8432-FF11-B044-99CC-C0AE408D07CE}"/>
              </a:ext>
            </a:extLst>
          </p:cNvPr>
          <p:cNvSpPr txBox="1"/>
          <p:nvPr/>
        </p:nvSpPr>
        <p:spPr>
          <a:xfrm>
            <a:off x="7890410" y="3383091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Eigene </a:t>
            </a:r>
          </a:p>
          <a:p>
            <a:r>
              <a:rPr lang="de-DE" sz="1200" dirty="0">
                <a:solidFill>
                  <a:srgbClr val="00B0F0"/>
                </a:solidFill>
              </a:rPr>
              <a:t>Organisation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972670C0-5370-124F-B6A2-97EA475413CA}"/>
              </a:ext>
            </a:extLst>
          </p:cNvPr>
          <p:cNvSpPr txBox="1"/>
          <p:nvPr/>
        </p:nvSpPr>
        <p:spPr>
          <a:xfrm>
            <a:off x="241223" y="4036671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B0F0"/>
                </a:solidFill>
              </a:rPr>
              <a:t>Public</a:t>
            </a:r>
          </a:p>
          <a:p>
            <a:r>
              <a:rPr lang="de-DE" sz="1200" dirty="0">
                <a:solidFill>
                  <a:srgbClr val="00B0F0"/>
                </a:solidFill>
              </a:rPr>
              <a:t>Internet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A6E7140-13CF-9941-81E0-9A405CA0E464}"/>
              </a:ext>
            </a:extLst>
          </p:cNvPr>
          <p:cNvSpPr/>
          <p:nvPr/>
        </p:nvSpPr>
        <p:spPr bwMode="auto">
          <a:xfrm>
            <a:off x="6103401" y="2538173"/>
            <a:ext cx="1205342" cy="480074"/>
          </a:xfrm>
          <a:prstGeom prst="rect">
            <a:avLst/>
          </a:prstGeom>
          <a:solidFill>
            <a:srgbClr val="FFDC76"/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Proxy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2FE6BD92-F11D-2849-BC6C-D2D23B28D944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212838" y="3425145"/>
            <a:ext cx="2456531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ihandform 3">
            <a:extLst>
              <a:ext uri="{FF2B5EF4-FFF2-40B4-BE49-F238E27FC236}">
                <a16:creationId xmlns:a16="http://schemas.microsoft.com/office/drawing/2014/main" id="{79B35EFB-6DD1-6244-B9E5-A98D33C9B846}"/>
              </a:ext>
            </a:extLst>
          </p:cNvPr>
          <p:cNvSpPr/>
          <p:nvPr/>
        </p:nvSpPr>
        <p:spPr>
          <a:xfrm>
            <a:off x="4775334" y="2859129"/>
            <a:ext cx="1336082" cy="2833608"/>
          </a:xfrm>
          <a:custGeom>
            <a:avLst/>
            <a:gdLst>
              <a:gd name="connsiteX0" fmla="*/ 1448873 w 1448873"/>
              <a:gd name="connsiteY0" fmla="*/ 0 h 2279560"/>
              <a:gd name="connsiteX1" fmla="*/ 264017 w 1448873"/>
              <a:gd name="connsiteY1" fmla="*/ 405684 h 2279560"/>
              <a:gd name="connsiteX2" fmla="*/ 0 w 1448873"/>
              <a:gd name="connsiteY2" fmla="*/ 2279560 h 2279560"/>
              <a:gd name="connsiteX0" fmla="*/ 1470816 w 1470816"/>
              <a:gd name="connsiteY0" fmla="*/ 34709 h 2314269"/>
              <a:gd name="connsiteX1" fmla="*/ 150732 w 1470816"/>
              <a:gd name="connsiteY1" fmla="*/ 240770 h 2314269"/>
              <a:gd name="connsiteX2" fmla="*/ 21943 w 1470816"/>
              <a:gd name="connsiteY2" fmla="*/ 2314269 h 2314269"/>
              <a:gd name="connsiteX0" fmla="*/ 1528105 w 1528105"/>
              <a:gd name="connsiteY0" fmla="*/ 59186 h 2338746"/>
              <a:gd name="connsiteX1" fmla="*/ 208021 w 1528105"/>
              <a:gd name="connsiteY1" fmla="*/ 265247 h 2338746"/>
              <a:gd name="connsiteX2" fmla="*/ 79232 w 1528105"/>
              <a:gd name="connsiteY2" fmla="*/ 2338746 h 2338746"/>
              <a:gd name="connsiteX0" fmla="*/ 1528105 w 1528105"/>
              <a:gd name="connsiteY0" fmla="*/ 78086 h 2357646"/>
              <a:gd name="connsiteX1" fmla="*/ 208021 w 1528105"/>
              <a:gd name="connsiteY1" fmla="*/ 284147 h 2357646"/>
              <a:gd name="connsiteX2" fmla="*/ 79232 w 1528105"/>
              <a:gd name="connsiteY2" fmla="*/ 2357646 h 2357646"/>
              <a:gd name="connsiteX0" fmla="*/ 1473284 w 1473284"/>
              <a:gd name="connsiteY0" fmla="*/ 78086 h 2906286"/>
              <a:gd name="connsiteX1" fmla="*/ 153200 w 1473284"/>
              <a:gd name="connsiteY1" fmla="*/ 284147 h 2906286"/>
              <a:gd name="connsiteX2" fmla="*/ 216435 w 1473284"/>
              <a:gd name="connsiteY2" fmla="*/ 2906286 h 2906286"/>
              <a:gd name="connsiteX0" fmla="*/ 1509914 w 1509914"/>
              <a:gd name="connsiteY0" fmla="*/ 8373 h 2836573"/>
              <a:gd name="connsiteX1" fmla="*/ 144110 w 1509914"/>
              <a:gd name="connsiteY1" fmla="*/ 497898 h 2836573"/>
              <a:gd name="connsiteX2" fmla="*/ 253065 w 1509914"/>
              <a:gd name="connsiteY2" fmla="*/ 2836573 h 2836573"/>
              <a:gd name="connsiteX0" fmla="*/ 1336082 w 1336082"/>
              <a:gd name="connsiteY0" fmla="*/ 5408 h 2833608"/>
              <a:gd name="connsiteX1" fmla="*/ 208022 w 1336082"/>
              <a:gd name="connsiteY1" fmla="*/ 577229 h 2833608"/>
              <a:gd name="connsiteX2" fmla="*/ 79233 w 1336082"/>
              <a:gd name="connsiteY2" fmla="*/ 2833608 h 283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6082" h="2833608">
                <a:moveTo>
                  <a:pt x="1336082" y="5408"/>
                </a:moveTo>
                <a:cubicBezTo>
                  <a:pt x="1096212" y="-33228"/>
                  <a:pt x="591169" y="132908"/>
                  <a:pt x="208022" y="577229"/>
                </a:cubicBezTo>
                <a:cubicBezTo>
                  <a:pt x="-175125" y="1021550"/>
                  <a:pt x="90502" y="2086633"/>
                  <a:pt x="79233" y="2833608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04397610-8E28-0448-BB9D-3B1BEB71339B}"/>
              </a:ext>
            </a:extLst>
          </p:cNvPr>
          <p:cNvSpPr/>
          <p:nvPr/>
        </p:nvSpPr>
        <p:spPr>
          <a:xfrm>
            <a:off x="-1271705" y="901842"/>
            <a:ext cx="643246" cy="594818"/>
          </a:xfrm>
          <a:prstGeom prst="rect">
            <a:avLst/>
          </a:prstGeom>
          <a:solidFill>
            <a:srgbClr val="02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1CB290FE-9E43-774A-9308-731AB847A1C9}"/>
              </a:ext>
            </a:extLst>
          </p:cNvPr>
          <p:cNvSpPr/>
          <p:nvPr/>
        </p:nvSpPr>
        <p:spPr>
          <a:xfrm>
            <a:off x="-1271705" y="2654381"/>
            <a:ext cx="643247" cy="578922"/>
          </a:xfrm>
          <a:prstGeom prst="rect">
            <a:avLst/>
          </a:prstGeom>
          <a:solidFill>
            <a:srgbClr val="68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AF89298-4E8D-AE43-B7B8-8409D1567628}"/>
              </a:ext>
            </a:extLst>
          </p:cNvPr>
          <p:cNvSpPr/>
          <p:nvPr/>
        </p:nvSpPr>
        <p:spPr>
          <a:xfrm>
            <a:off x="-1271705" y="4391027"/>
            <a:ext cx="643181" cy="578862"/>
          </a:xfrm>
          <a:prstGeom prst="rect">
            <a:avLst/>
          </a:prstGeom>
          <a:solidFill>
            <a:srgbClr val="01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8F40251-6136-0844-BB50-D3A0677E0713}"/>
              </a:ext>
            </a:extLst>
          </p:cNvPr>
          <p:cNvSpPr/>
          <p:nvPr/>
        </p:nvSpPr>
        <p:spPr>
          <a:xfrm>
            <a:off x="-1271706" y="1496598"/>
            <a:ext cx="643247" cy="578922"/>
          </a:xfrm>
          <a:prstGeom prst="rect">
            <a:avLst/>
          </a:prstGeom>
          <a:solidFill>
            <a:srgbClr val="FFD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4B5DE0F-C15A-A247-A0EF-B9DD78E02495}"/>
              </a:ext>
            </a:extLst>
          </p:cNvPr>
          <p:cNvSpPr/>
          <p:nvPr/>
        </p:nvSpPr>
        <p:spPr>
          <a:xfrm>
            <a:off x="-1271705" y="3233303"/>
            <a:ext cx="643181" cy="578862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347DB943-DF85-814E-80DF-A06FB188464A}"/>
              </a:ext>
            </a:extLst>
          </p:cNvPr>
          <p:cNvSpPr/>
          <p:nvPr/>
        </p:nvSpPr>
        <p:spPr>
          <a:xfrm>
            <a:off x="-1271705" y="4969889"/>
            <a:ext cx="643181" cy="578863"/>
          </a:xfrm>
          <a:prstGeom prst="rect">
            <a:avLst/>
          </a:pr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1830DF1C-3D3F-D049-B4E6-B04835406871}"/>
              </a:ext>
            </a:extLst>
          </p:cNvPr>
          <p:cNvSpPr/>
          <p:nvPr/>
        </p:nvSpPr>
        <p:spPr>
          <a:xfrm>
            <a:off x="-1271705" y="2075520"/>
            <a:ext cx="643247" cy="578922"/>
          </a:xfrm>
          <a:prstGeom prst="rect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5C7759CD-4B43-1746-B975-464B6C7C47D2}"/>
              </a:ext>
            </a:extLst>
          </p:cNvPr>
          <p:cNvSpPr/>
          <p:nvPr/>
        </p:nvSpPr>
        <p:spPr>
          <a:xfrm>
            <a:off x="-1271705" y="3812166"/>
            <a:ext cx="643180" cy="578861"/>
          </a:xfrm>
          <a:prstGeom prst="rect">
            <a:avLst/>
          </a:prstGeom>
          <a:solidFill>
            <a:srgbClr val="FF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Rechteckige Legende 71">
            <a:extLst>
              <a:ext uri="{FF2B5EF4-FFF2-40B4-BE49-F238E27FC236}">
                <a16:creationId xmlns:a16="http://schemas.microsoft.com/office/drawing/2014/main" id="{A8C7EF70-7475-D84F-A62C-A828C645A9E4}"/>
              </a:ext>
            </a:extLst>
          </p:cNvPr>
          <p:cNvSpPr/>
          <p:nvPr/>
        </p:nvSpPr>
        <p:spPr bwMode="auto">
          <a:xfrm>
            <a:off x="7499331" y="2481135"/>
            <a:ext cx="1418897" cy="299044"/>
          </a:xfrm>
          <a:prstGeom prst="wedgeRectCallout">
            <a:avLst>
              <a:gd name="adj1" fmla="val -68823"/>
              <a:gd name="adj2" fmla="val 88957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Cache, Kontrolle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079A7F9-46FB-E841-8285-A4F64664F0C1}"/>
              </a:ext>
            </a:extLst>
          </p:cNvPr>
          <p:cNvSpPr txBox="1"/>
          <p:nvPr/>
        </p:nvSpPr>
        <p:spPr>
          <a:xfrm>
            <a:off x="7231604" y="314215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DMZ</a:t>
            </a:r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D64D537E-075D-4E41-981F-9A2EA2F636EC}"/>
              </a:ext>
            </a:extLst>
          </p:cNvPr>
          <p:cNvCxnSpPr>
            <a:cxnSpLocks/>
          </p:cNvCxnSpPr>
          <p:nvPr/>
        </p:nvCxnSpPr>
        <p:spPr>
          <a:xfrm flipV="1">
            <a:off x="7775575" y="2059934"/>
            <a:ext cx="0" cy="21315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862AEE2D-E36D-174C-8C15-60B9BD35A516}"/>
              </a:ext>
            </a:extLst>
          </p:cNvPr>
          <p:cNvCxnSpPr>
            <a:cxnSpLocks/>
          </p:cNvCxnSpPr>
          <p:nvPr/>
        </p:nvCxnSpPr>
        <p:spPr>
          <a:xfrm flipV="1">
            <a:off x="1151319" y="2001854"/>
            <a:ext cx="0" cy="21315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95394426-0192-104D-8268-7F4B051927FB}"/>
              </a:ext>
            </a:extLst>
          </p:cNvPr>
          <p:cNvCxnSpPr>
            <a:cxnSpLocks/>
          </p:cNvCxnSpPr>
          <p:nvPr/>
        </p:nvCxnSpPr>
        <p:spPr>
          <a:xfrm flipV="1">
            <a:off x="2205240" y="1712469"/>
            <a:ext cx="0" cy="41506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hteck 57">
            <a:extLst>
              <a:ext uri="{FF2B5EF4-FFF2-40B4-BE49-F238E27FC236}">
                <a16:creationId xmlns:a16="http://schemas.microsoft.com/office/drawing/2014/main" id="{423D2E9E-8463-AC46-81B7-3CE7EE07C920}"/>
              </a:ext>
            </a:extLst>
          </p:cNvPr>
          <p:cNvSpPr/>
          <p:nvPr/>
        </p:nvSpPr>
        <p:spPr bwMode="auto">
          <a:xfrm>
            <a:off x="3115399" y="1244205"/>
            <a:ext cx="1202318" cy="46744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Browser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A789160-DBE8-6C47-B0B0-FE6DBC8F0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287" y="1311201"/>
            <a:ext cx="312478" cy="318855"/>
          </a:xfrm>
          <a:prstGeom prst="rect">
            <a:avLst/>
          </a:prstGeom>
        </p:spPr>
      </p:pic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35A63645-A885-ED4B-89E0-9F45B6C6E130}"/>
              </a:ext>
            </a:extLst>
          </p:cNvPr>
          <p:cNvCxnSpPr>
            <a:cxnSpLocks/>
          </p:cNvCxnSpPr>
          <p:nvPr/>
        </p:nvCxnSpPr>
        <p:spPr>
          <a:xfrm flipV="1">
            <a:off x="3699241" y="1711651"/>
            <a:ext cx="0" cy="41506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hteck 75">
            <a:extLst>
              <a:ext uri="{FF2B5EF4-FFF2-40B4-BE49-F238E27FC236}">
                <a16:creationId xmlns:a16="http://schemas.microsoft.com/office/drawing/2014/main" id="{7DA911E8-6864-2A48-9597-8F3DDDF11AA2}"/>
              </a:ext>
            </a:extLst>
          </p:cNvPr>
          <p:cNvSpPr/>
          <p:nvPr/>
        </p:nvSpPr>
        <p:spPr bwMode="auto">
          <a:xfrm>
            <a:off x="4609400" y="1243387"/>
            <a:ext cx="1202318" cy="46744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Browser</a:t>
            </a:r>
          </a:p>
        </p:txBody>
      </p:sp>
      <p:pic>
        <p:nvPicPr>
          <p:cNvPr id="77" name="Grafik 76">
            <a:extLst>
              <a:ext uri="{FF2B5EF4-FFF2-40B4-BE49-F238E27FC236}">
                <a16:creationId xmlns:a16="http://schemas.microsoft.com/office/drawing/2014/main" id="{F954D0D4-D607-FE4B-BDDF-70CDC0B1F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288" y="1310383"/>
            <a:ext cx="312478" cy="318855"/>
          </a:xfrm>
          <a:prstGeom prst="rect">
            <a:avLst/>
          </a:prstGeom>
        </p:spPr>
      </p:pic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9216B0BC-8438-5745-B62D-C3DCE2356338}"/>
              </a:ext>
            </a:extLst>
          </p:cNvPr>
          <p:cNvCxnSpPr>
            <a:cxnSpLocks/>
          </p:cNvCxnSpPr>
          <p:nvPr/>
        </p:nvCxnSpPr>
        <p:spPr>
          <a:xfrm flipV="1">
            <a:off x="5193242" y="1710833"/>
            <a:ext cx="0" cy="41506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hteck 78">
            <a:extLst>
              <a:ext uri="{FF2B5EF4-FFF2-40B4-BE49-F238E27FC236}">
                <a16:creationId xmlns:a16="http://schemas.microsoft.com/office/drawing/2014/main" id="{FEBD8CCE-4415-1C43-B189-46BFE125B557}"/>
              </a:ext>
            </a:extLst>
          </p:cNvPr>
          <p:cNvSpPr/>
          <p:nvPr/>
        </p:nvSpPr>
        <p:spPr bwMode="auto">
          <a:xfrm>
            <a:off x="6103401" y="1242569"/>
            <a:ext cx="1202318" cy="46744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Browser</a:t>
            </a: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31BED2D3-5C16-6946-A46E-35AB32B0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89" y="1309565"/>
            <a:ext cx="312478" cy="318855"/>
          </a:xfrm>
          <a:prstGeom prst="rect">
            <a:avLst/>
          </a:prstGeom>
        </p:spPr>
      </p:pic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170D5572-32DF-D44C-9E1C-F90277F1CE0F}"/>
              </a:ext>
            </a:extLst>
          </p:cNvPr>
          <p:cNvCxnSpPr>
            <a:cxnSpLocks/>
          </p:cNvCxnSpPr>
          <p:nvPr/>
        </p:nvCxnSpPr>
        <p:spPr>
          <a:xfrm flipV="1">
            <a:off x="6687243" y="1710015"/>
            <a:ext cx="0" cy="41506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74AF93A2-5D7F-F94B-A5DB-560F74F26E51}"/>
              </a:ext>
            </a:extLst>
          </p:cNvPr>
          <p:cNvCxnSpPr>
            <a:cxnSpLocks/>
          </p:cNvCxnSpPr>
          <p:nvPr/>
        </p:nvCxnSpPr>
        <p:spPr>
          <a:xfrm flipV="1">
            <a:off x="6687243" y="3022337"/>
            <a:ext cx="0" cy="41506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hteck 85">
            <a:extLst>
              <a:ext uri="{FF2B5EF4-FFF2-40B4-BE49-F238E27FC236}">
                <a16:creationId xmlns:a16="http://schemas.microsoft.com/office/drawing/2014/main" id="{B507EC85-DCA3-A041-920E-0E4F87B37C7A}"/>
              </a:ext>
            </a:extLst>
          </p:cNvPr>
          <p:cNvSpPr/>
          <p:nvPr/>
        </p:nvSpPr>
        <p:spPr bwMode="auto">
          <a:xfrm>
            <a:off x="1346134" y="5715535"/>
            <a:ext cx="1205342" cy="4759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18B5DABD-FD93-C44B-8D63-C8B9B980D0BC}"/>
              </a:ext>
            </a:extLst>
          </p:cNvPr>
          <p:cNvSpPr/>
          <p:nvPr/>
        </p:nvSpPr>
        <p:spPr bwMode="auto">
          <a:xfrm>
            <a:off x="3921379" y="5715535"/>
            <a:ext cx="1205342" cy="4759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68F0126B-F068-654C-BF8B-4711D5E6002F}"/>
              </a:ext>
            </a:extLst>
          </p:cNvPr>
          <p:cNvSpPr/>
          <p:nvPr/>
        </p:nvSpPr>
        <p:spPr bwMode="auto">
          <a:xfrm>
            <a:off x="6496624" y="5715535"/>
            <a:ext cx="1205342" cy="4759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8A2CA4D5-0FE5-7146-AFE1-8654115B9054}"/>
              </a:ext>
            </a:extLst>
          </p:cNvPr>
          <p:cNvSpPr/>
          <p:nvPr/>
        </p:nvSpPr>
        <p:spPr>
          <a:xfrm>
            <a:off x="4433622" y="1724628"/>
            <a:ext cx="2036626" cy="1591291"/>
          </a:xfrm>
          <a:custGeom>
            <a:avLst/>
            <a:gdLst>
              <a:gd name="connsiteX0" fmla="*/ 0 w 891251"/>
              <a:gd name="connsiteY0" fmla="*/ 0 h 821802"/>
              <a:gd name="connsiteX1" fmla="*/ 648183 w 891251"/>
              <a:gd name="connsiteY1" fmla="*/ 243068 h 821802"/>
              <a:gd name="connsiteX2" fmla="*/ 891251 w 891251"/>
              <a:gd name="connsiteY2" fmla="*/ 821802 h 821802"/>
              <a:gd name="connsiteX0" fmla="*/ 0 w 891251"/>
              <a:gd name="connsiteY0" fmla="*/ 0 h 821802"/>
              <a:gd name="connsiteX1" fmla="*/ 392151 w 891251"/>
              <a:gd name="connsiteY1" fmla="*/ 407660 h 821802"/>
              <a:gd name="connsiteX2" fmla="*/ 891251 w 891251"/>
              <a:gd name="connsiteY2" fmla="*/ 821802 h 821802"/>
              <a:gd name="connsiteX0" fmla="*/ 0 w 891251"/>
              <a:gd name="connsiteY0" fmla="*/ 0 h 821802"/>
              <a:gd name="connsiteX1" fmla="*/ 392151 w 891251"/>
              <a:gd name="connsiteY1" fmla="*/ 407660 h 821802"/>
              <a:gd name="connsiteX2" fmla="*/ 891251 w 891251"/>
              <a:gd name="connsiteY2" fmla="*/ 821802 h 821802"/>
              <a:gd name="connsiteX0" fmla="*/ 0 w 891804"/>
              <a:gd name="connsiteY0" fmla="*/ 0 h 821802"/>
              <a:gd name="connsiteX1" fmla="*/ 392151 w 891804"/>
              <a:gd name="connsiteY1" fmla="*/ 407660 h 821802"/>
              <a:gd name="connsiteX2" fmla="*/ 891251 w 891804"/>
              <a:gd name="connsiteY2" fmla="*/ 821802 h 821802"/>
              <a:gd name="connsiteX0" fmla="*/ 0 w 891745"/>
              <a:gd name="connsiteY0" fmla="*/ 0 h 821802"/>
              <a:gd name="connsiteX1" fmla="*/ 346431 w 891745"/>
              <a:gd name="connsiteY1" fmla="*/ 517388 h 821802"/>
              <a:gd name="connsiteX2" fmla="*/ 891251 w 891745"/>
              <a:gd name="connsiteY2" fmla="*/ 821802 h 821802"/>
              <a:gd name="connsiteX0" fmla="*/ 0 w 891251"/>
              <a:gd name="connsiteY0" fmla="*/ 0 h 821802"/>
              <a:gd name="connsiteX1" fmla="*/ 891251 w 891251"/>
              <a:gd name="connsiteY1" fmla="*/ 821802 h 821802"/>
              <a:gd name="connsiteX0" fmla="*/ 0 w 891251"/>
              <a:gd name="connsiteY0" fmla="*/ 0 h 821802"/>
              <a:gd name="connsiteX1" fmla="*/ 891251 w 891251"/>
              <a:gd name="connsiteY1" fmla="*/ 821802 h 821802"/>
              <a:gd name="connsiteX0" fmla="*/ 0 w 891251"/>
              <a:gd name="connsiteY0" fmla="*/ 0 h 821802"/>
              <a:gd name="connsiteX1" fmla="*/ 891251 w 891251"/>
              <a:gd name="connsiteY1" fmla="*/ 821802 h 821802"/>
              <a:gd name="connsiteX0" fmla="*/ 0 w 891251"/>
              <a:gd name="connsiteY0" fmla="*/ 0 h 821802"/>
              <a:gd name="connsiteX1" fmla="*/ 373747 w 891251"/>
              <a:gd name="connsiteY1" fmla="*/ 378492 h 821802"/>
              <a:gd name="connsiteX2" fmla="*/ 891251 w 891251"/>
              <a:gd name="connsiteY2" fmla="*/ 821802 h 821802"/>
              <a:gd name="connsiteX0" fmla="*/ 1138144 w 2029395"/>
              <a:gd name="connsiteY0" fmla="*/ 0 h 1590455"/>
              <a:gd name="connsiteX1" fmla="*/ 39707 w 2029395"/>
              <a:gd name="connsiteY1" fmla="*/ 1585500 h 1590455"/>
              <a:gd name="connsiteX2" fmla="*/ 2029395 w 2029395"/>
              <a:gd name="connsiteY2" fmla="*/ 821802 h 1590455"/>
              <a:gd name="connsiteX0" fmla="*/ 1138144 w 2029395"/>
              <a:gd name="connsiteY0" fmla="*/ 0 h 1676312"/>
              <a:gd name="connsiteX1" fmla="*/ 39707 w 2029395"/>
              <a:gd name="connsiteY1" fmla="*/ 1585500 h 1676312"/>
              <a:gd name="connsiteX2" fmla="*/ 2029395 w 2029395"/>
              <a:gd name="connsiteY2" fmla="*/ 821802 h 1676312"/>
              <a:gd name="connsiteX0" fmla="*/ 1158085 w 2049336"/>
              <a:gd name="connsiteY0" fmla="*/ 0 h 1590455"/>
              <a:gd name="connsiteX1" fmla="*/ 59648 w 2049336"/>
              <a:gd name="connsiteY1" fmla="*/ 1585500 h 1590455"/>
              <a:gd name="connsiteX2" fmla="*/ 2049336 w 2049336"/>
              <a:gd name="connsiteY2" fmla="*/ 821802 h 1590455"/>
              <a:gd name="connsiteX0" fmla="*/ 1158085 w 2049336"/>
              <a:gd name="connsiteY0" fmla="*/ 0 h 1593421"/>
              <a:gd name="connsiteX1" fmla="*/ 59648 w 2049336"/>
              <a:gd name="connsiteY1" fmla="*/ 1585500 h 1593421"/>
              <a:gd name="connsiteX2" fmla="*/ 2049336 w 2049336"/>
              <a:gd name="connsiteY2" fmla="*/ 821802 h 1593421"/>
              <a:gd name="connsiteX0" fmla="*/ 1158085 w 2049336"/>
              <a:gd name="connsiteY0" fmla="*/ 0 h 1591291"/>
              <a:gd name="connsiteX1" fmla="*/ 59648 w 2049336"/>
              <a:gd name="connsiteY1" fmla="*/ 1585500 h 1591291"/>
              <a:gd name="connsiteX2" fmla="*/ 2049336 w 2049336"/>
              <a:gd name="connsiteY2" fmla="*/ 821802 h 1591291"/>
              <a:gd name="connsiteX0" fmla="*/ 1145375 w 2036626"/>
              <a:gd name="connsiteY0" fmla="*/ 0 h 1591291"/>
              <a:gd name="connsiteX1" fmla="*/ 46938 w 2036626"/>
              <a:gd name="connsiteY1" fmla="*/ 1585500 h 1591291"/>
              <a:gd name="connsiteX2" fmla="*/ 2036626 w 2036626"/>
              <a:gd name="connsiteY2" fmla="*/ 821802 h 159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6626" h="1591291">
                <a:moveTo>
                  <a:pt x="1145375" y="0"/>
                </a:moveTo>
                <a:cubicBezTo>
                  <a:pt x="1144989" y="446204"/>
                  <a:pt x="-272716" y="1340464"/>
                  <a:pt x="46938" y="1585500"/>
                </a:cubicBezTo>
                <a:cubicBezTo>
                  <a:pt x="390899" y="1709542"/>
                  <a:pt x="1364638" y="-211084"/>
                  <a:pt x="2036626" y="821802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340747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F4AF553F-4090-A44A-B955-67F308A0C99D}"/>
              </a:ext>
            </a:extLst>
          </p:cNvPr>
          <p:cNvSpPr/>
          <p:nvPr/>
        </p:nvSpPr>
        <p:spPr bwMode="auto">
          <a:xfrm>
            <a:off x="3720474" y="1233490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Browser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6B8ACE56-9F60-064A-9DE1-ADDEBFACF22A}"/>
              </a:ext>
            </a:extLst>
          </p:cNvPr>
          <p:cNvSpPr/>
          <p:nvPr/>
        </p:nvSpPr>
        <p:spPr bwMode="auto">
          <a:xfrm>
            <a:off x="6172190" y="1233488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Browser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AB98046F-B60A-2E4A-BE4A-2D5A46CDD5B0}"/>
              </a:ext>
            </a:extLst>
          </p:cNvPr>
          <p:cNvSpPr/>
          <p:nvPr/>
        </p:nvSpPr>
        <p:spPr bwMode="auto">
          <a:xfrm>
            <a:off x="1173834" y="1233488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Browser</a:t>
            </a:r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5D19A9F5-F7C7-2C43-A8FE-78C21F7005F9}"/>
              </a:ext>
            </a:extLst>
          </p:cNvPr>
          <p:cNvCxnSpPr>
            <a:cxnSpLocks/>
            <a:stCxn id="67" idx="0"/>
          </p:cNvCxnSpPr>
          <p:nvPr/>
        </p:nvCxnSpPr>
        <p:spPr>
          <a:xfrm flipV="1">
            <a:off x="4500188" y="3189845"/>
            <a:ext cx="2" cy="2692845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323DCE40-1305-4B4E-90CD-8F815651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512" y="2576645"/>
            <a:ext cx="1656993" cy="98195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7770E66-74C9-2943-B8F4-21F4804B9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068" y="1293288"/>
            <a:ext cx="622300" cy="6350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EBED18E8-7290-5343-91D5-CB25E8EC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01" y="1293288"/>
            <a:ext cx="622300" cy="635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92965B42-E4FB-4142-B072-C69FF1A8E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917" y="1293288"/>
            <a:ext cx="622300" cy="635000"/>
          </a:xfrm>
          <a:prstGeom prst="rect">
            <a:avLst/>
          </a:prstGeom>
        </p:spPr>
      </p:pic>
      <p:sp>
        <p:nvSpPr>
          <p:cNvPr id="67" name="Rechteck 66">
            <a:extLst>
              <a:ext uri="{FF2B5EF4-FFF2-40B4-BE49-F238E27FC236}">
                <a16:creationId xmlns:a16="http://schemas.microsoft.com/office/drawing/2014/main" id="{596E61A8-7834-5C4B-9843-BD0A85836B81}"/>
              </a:ext>
            </a:extLst>
          </p:cNvPr>
          <p:cNvSpPr/>
          <p:nvPr/>
        </p:nvSpPr>
        <p:spPr bwMode="auto">
          <a:xfrm>
            <a:off x="3720099" y="5882690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03C852FD-C526-B146-BC7D-6DFA0215BE8D}"/>
              </a:ext>
            </a:extLst>
          </p:cNvPr>
          <p:cNvCxnSpPr>
            <a:cxnSpLocks/>
          </p:cNvCxnSpPr>
          <p:nvPr/>
        </p:nvCxnSpPr>
        <p:spPr>
          <a:xfrm flipH="1">
            <a:off x="4949072" y="2019678"/>
            <a:ext cx="2046846" cy="864091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50BDA0BA-A753-3740-AC1B-9B3B7F847BEC}"/>
              </a:ext>
            </a:extLst>
          </p:cNvPr>
          <p:cNvCxnSpPr>
            <a:cxnSpLocks/>
          </p:cNvCxnSpPr>
          <p:nvPr/>
        </p:nvCxnSpPr>
        <p:spPr>
          <a:xfrm>
            <a:off x="4489760" y="2003417"/>
            <a:ext cx="7201" cy="59684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41D816EE-6960-8C41-A11C-38FD88A3F534}"/>
              </a:ext>
            </a:extLst>
          </p:cNvPr>
          <p:cNvCxnSpPr>
            <a:cxnSpLocks/>
          </p:cNvCxnSpPr>
          <p:nvPr/>
        </p:nvCxnSpPr>
        <p:spPr>
          <a:xfrm>
            <a:off x="2077537" y="2027037"/>
            <a:ext cx="1766551" cy="856732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ige Legende 29">
            <a:extLst>
              <a:ext uri="{FF2B5EF4-FFF2-40B4-BE49-F238E27FC236}">
                <a16:creationId xmlns:a16="http://schemas.microsoft.com/office/drawing/2014/main" id="{1227B5E9-48B2-E44F-8A18-6EFCD4067345}"/>
              </a:ext>
            </a:extLst>
          </p:cNvPr>
          <p:cNvSpPr/>
          <p:nvPr/>
        </p:nvSpPr>
        <p:spPr bwMode="auto">
          <a:xfrm>
            <a:off x="7604825" y="4260191"/>
            <a:ext cx="1418897" cy="412831"/>
          </a:xfrm>
          <a:prstGeom prst="wedgeRectCallout">
            <a:avLst>
              <a:gd name="adj1" fmla="val -73375"/>
              <a:gd name="adj2" fmla="val -45808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Kontrolle, Cache, Routing, </a:t>
            </a:r>
            <a:r>
              <a:rPr lang="de-DE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Secruity</a:t>
            </a:r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0A1DEA7-9224-7A4B-AE2A-5C3B6E229241}"/>
              </a:ext>
            </a:extLst>
          </p:cNvPr>
          <p:cNvSpPr/>
          <p:nvPr/>
        </p:nvSpPr>
        <p:spPr>
          <a:xfrm>
            <a:off x="223386" y="166802"/>
            <a:ext cx="24997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Reverse Proxy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26FEE8E-5420-9841-A76F-5C8B126F2919}"/>
              </a:ext>
            </a:extLst>
          </p:cNvPr>
          <p:cNvSpPr txBox="1"/>
          <p:nvPr/>
        </p:nvSpPr>
        <p:spPr>
          <a:xfrm>
            <a:off x="223386" y="3413970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F0"/>
                </a:solidFill>
              </a:rPr>
              <a:t>Public Internet</a:t>
            </a:r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95AAC2DE-5358-C942-A7D8-82702BF5C0ED}"/>
              </a:ext>
            </a:extLst>
          </p:cNvPr>
          <p:cNvCxnSpPr/>
          <p:nvPr/>
        </p:nvCxnSpPr>
        <p:spPr>
          <a:xfrm flipV="1">
            <a:off x="319047" y="3658690"/>
            <a:ext cx="8530389" cy="96554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08F2CBD3-CBB1-2A43-9B64-1BC5D82198F9}"/>
              </a:ext>
            </a:extLst>
          </p:cNvPr>
          <p:cNvSpPr txBox="1"/>
          <p:nvPr/>
        </p:nvSpPr>
        <p:spPr>
          <a:xfrm>
            <a:off x="7257257" y="3704241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F0"/>
                </a:solidFill>
              </a:rPr>
              <a:t>Eigene Organisation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C0B49C8-E4C0-794F-8C38-9B92746C8471}"/>
              </a:ext>
            </a:extLst>
          </p:cNvPr>
          <p:cNvSpPr/>
          <p:nvPr/>
        </p:nvSpPr>
        <p:spPr bwMode="auto">
          <a:xfrm>
            <a:off x="3987283" y="4768377"/>
            <a:ext cx="1205342" cy="4759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Firewall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ABC3431-2FE0-724C-908F-6D80773F632D}"/>
              </a:ext>
            </a:extLst>
          </p:cNvPr>
          <p:cNvSpPr/>
          <p:nvPr/>
        </p:nvSpPr>
        <p:spPr bwMode="auto">
          <a:xfrm>
            <a:off x="6083188" y="4119397"/>
            <a:ext cx="1205342" cy="480074"/>
          </a:xfrm>
          <a:prstGeom prst="rect">
            <a:avLst/>
          </a:prstGeom>
          <a:solidFill>
            <a:srgbClr val="FFDC76"/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Proxy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9BF97A2-E4BC-6B46-9BA2-B10C18BBC95B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5192625" y="5006369"/>
            <a:ext cx="2456531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7442C287-D95B-E24B-939A-685808EDD7E1}"/>
              </a:ext>
            </a:extLst>
          </p:cNvPr>
          <p:cNvSpPr txBox="1"/>
          <p:nvPr/>
        </p:nvSpPr>
        <p:spPr>
          <a:xfrm>
            <a:off x="7211391" y="472338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DMZ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2C4D0DB5-7AF7-FA48-ADF9-85C86A24F486}"/>
              </a:ext>
            </a:extLst>
          </p:cNvPr>
          <p:cNvCxnSpPr>
            <a:cxnSpLocks/>
          </p:cNvCxnSpPr>
          <p:nvPr/>
        </p:nvCxnSpPr>
        <p:spPr>
          <a:xfrm flipV="1">
            <a:off x="6667030" y="4603561"/>
            <a:ext cx="0" cy="41506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04E8A3EE-8460-8C43-AA0C-8C413A62184D}"/>
              </a:ext>
            </a:extLst>
          </p:cNvPr>
          <p:cNvCxnSpPr>
            <a:cxnSpLocks/>
          </p:cNvCxnSpPr>
          <p:nvPr/>
        </p:nvCxnSpPr>
        <p:spPr>
          <a:xfrm flipV="1">
            <a:off x="7664926" y="4893801"/>
            <a:ext cx="0" cy="21315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1D6428A3-B250-FB41-8805-64243CCB8AB6}"/>
              </a:ext>
            </a:extLst>
          </p:cNvPr>
          <p:cNvCxnSpPr>
            <a:cxnSpLocks/>
          </p:cNvCxnSpPr>
          <p:nvPr/>
        </p:nvCxnSpPr>
        <p:spPr>
          <a:xfrm rot="10800000" flipH="1">
            <a:off x="1861948" y="5559530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CC149C1-8F9A-1844-92E7-CB8DEF5EC042}"/>
              </a:ext>
            </a:extLst>
          </p:cNvPr>
          <p:cNvCxnSpPr>
            <a:cxnSpLocks/>
          </p:cNvCxnSpPr>
          <p:nvPr/>
        </p:nvCxnSpPr>
        <p:spPr>
          <a:xfrm rot="10800000" flipH="1">
            <a:off x="1854752" y="5585799"/>
            <a:ext cx="4998356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5A4FD59F-46D8-004A-A340-99C8A98F93D0}"/>
              </a:ext>
            </a:extLst>
          </p:cNvPr>
          <p:cNvCxnSpPr>
            <a:cxnSpLocks/>
          </p:cNvCxnSpPr>
          <p:nvPr/>
        </p:nvCxnSpPr>
        <p:spPr>
          <a:xfrm rot="10800000" flipH="1">
            <a:off x="6853108" y="5573540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AD45193B-EDB0-5445-9089-979BF1E59FFA}"/>
              </a:ext>
            </a:extLst>
          </p:cNvPr>
          <p:cNvSpPr/>
          <p:nvPr/>
        </p:nvSpPr>
        <p:spPr bwMode="auto">
          <a:xfrm>
            <a:off x="6172190" y="5882690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FF919B04-AEFD-3344-83DB-C2D2E90D7FA7}"/>
              </a:ext>
            </a:extLst>
          </p:cNvPr>
          <p:cNvSpPr/>
          <p:nvPr/>
        </p:nvSpPr>
        <p:spPr bwMode="auto">
          <a:xfrm>
            <a:off x="1173835" y="5882689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sp>
        <p:nvSpPr>
          <p:cNvPr id="40" name="Freihandform 39">
            <a:extLst>
              <a:ext uri="{FF2B5EF4-FFF2-40B4-BE49-F238E27FC236}">
                <a16:creationId xmlns:a16="http://schemas.microsoft.com/office/drawing/2014/main" id="{056301E7-1677-E546-9AF0-C129204C3530}"/>
              </a:ext>
            </a:extLst>
          </p:cNvPr>
          <p:cNvSpPr/>
          <p:nvPr/>
        </p:nvSpPr>
        <p:spPr>
          <a:xfrm>
            <a:off x="4081627" y="1970859"/>
            <a:ext cx="2527404" cy="2981205"/>
          </a:xfrm>
          <a:custGeom>
            <a:avLst/>
            <a:gdLst>
              <a:gd name="connsiteX0" fmla="*/ 1448873 w 1448873"/>
              <a:gd name="connsiteY0" fmla="*/ 0 h 2279560"/>
              <a:gd name="connsiteX1" fmla="*/ 264017 w 1448873"/>
              <a:gd name="connsiteY1" fmla="*/ 405684 h 2279560"/>
              <a:gd name="connsiteX2" fmla="*/ 0 w 1448873"/>
              <a:gd name="connsiteY2" fmla="*/ 2279560 h 2279560"/>
              <a:gd name="connsiteX0" fmla="*/ 1470816 w 1470816"/>
              <a:gd name="connsiteY0" fmla="*/ 34709 h 2314269"/>
              <a:gd name="connsiteX1" fmla="*/ 150732 w 1470816"/>
              <a:gd name="connsiteY1" fmla="*/ 240770 h 2314269"/>
              <a:gd name="connsiteX2" fmla="*/ 21943 w 1470816"/>
              <a:gd name="connsiteY2" fmla="*/ 2314269 h 2314269"/>
              <a:gd name="connsiteX0" fmla="*/ 1528105 w 1528105"/>
              <a:gd name="connsiteY0" fmla="*/ 59186 h 2338746"/>
              <a:gd name="connsiteX1" fmla="*/ 208021 w 1528105"/>
              <a:gd name="connsiteY1" fmla="*/ 265247 h 2338746"/>
              <a:gd name="connsiteX2" fmla="*/ 79232 w 1528105"/>
              <a:gd name="connsiteY2" fmla="*/ 2338746 h 2338746"/>
              <a:gd name="connsiteX0" fmla="*/ 1528105 w 1528105"/>
              <a:gd name="connsiteY0" fmla="*/ 78086 h 2357646"/>
              <a:gd name="connsiteX1" fmla="*/ 208021 w 1528105"/>
              <a:gd name="connsiteY1" fmla="*/ 284147 h 2357646"/>
              <a:gd name="connsiteX2" fmla="*/ 79232 w 1528105"/>
              <a:gd name="connsiteY2" fmla="*/ 2357646 h 2357646"/>
              <a:gd name="connsiteX0" fmla="*/ 1473284 w 1473284"/>
              <a:gd name="connsiteY0" fmla="*/ 78086 h 2906286"/>
              <a:gd name="connsiteX1" fmla="*/ 153200 w 1473284"/>
              <a:gd name="connsiteY1" fmla="*/ 284147 h 2906286"/>
              <a:gd name="connsiteX2" fmla="*/ 216435 w 1473284"/>
              <a:gd name="connsiteY2" fmla="*/ 2906286 h 2906286"/>
              <a:gd name="connsiteX0" fmla="*/ 1509914 w 1509914"/>
              <a:gd name="connsiteY0" fmla="*/ 8373 h 2836573"/>
              <a:gd name="connsiteX1" fmla="*/ 144110 w 1509914"/>
              <a:gd name="connsiteY1" fmla="*/ 497898 h 2836573"/>
              <a:gd name="connsiteX2" fmla="*/ 253065 w 1509914"/>
              <a:gd name="connsiteY2" fmla="*/ 2836573 h 2836573"/>
              <a:gd name="connsiteX0" fmla="*/ 1701938 w 1701938"/>
              <a:gd name="connsiteY0" fmla="*/ 1644 h 3396772"/>
              <a:gd name="connsiteX1" fmla="*/ 144110 w 1701938"/>
              <a:gd name="connsiteY1" fmla="*/ 1058097 h 3396772"/>
              <a:gd name="connsiteX2" fmla="*/ 253065 w 1701938"/>
              <a:gd name="connsiteY2" fmla="*/ 3396772 h 3396772"/>
              <a:gd name="connsiteX0" fmla="*/ 1623907 w 1623907"/>
              <a:gd name="connsiteY0" fmla="*/ 1644 h 2400076"/>
              <a:gd name="connsiteX1" fmla="*/ 66079 w 1623907"/>
              <a:gd name="connsiteY1" fmla="*/ 1058097 h 2400076"/>
              <a:gd name="connsiteX2" fmla="*/ 1080290 w 1623907"/>
              <a:gd name="connsiteY2" fmla="*/ 2400076 h 2400076"/>
              <a:gd name="connsiteX0" fmla="*/ 1977783 w 1977783"/>
              <a:gd name="connsiteY0" fmla="*/ 420 h 3120362"/>
              <a:gd name="connsiteX1" fmla="*/ 54195 w 1977783"/>
              <a:gd name="connsiteY1" fmla="*/ 3050265 h 3120362"/>
              <a:gd name="connsiteX2" fmla="*/ 1434166 w 1977783"/>
              <a:gd name="connsiteY2" fmla="*/ 2398852 h 3120362"/>
              <a:gd name="connsiteX0" fmla="*/ 2091933 w 2091933"/>
              <a:gd name="connsiteY0" fmla="*/ 409 h 3120351"/>
              <a:gd name="connsiteX1" fmla="*/ 168345 w 2091933"/>
              <a:gd name="connsiteY1" fmla="*/ 3050254 h 3120351"/>
              <a:gd name="connsiteX2" fmla="*/ 1548316 w 2091933"/>
              <a:gd name="connsiteY2" fmla="*/ 2398841 h 3120351"/>
              <a:gd name="connsiteX0" fmla="*/ 2091933 w 2091933"/>
              <a:gd name="connsiteY0" fmla="*/ 409 h 3073436"/>
              <a:gd name="connsiteX1" fmla="*/ 168345 w 2091933"/>
              <a:gd name="connsiteY1" fmla="*/ 3050254 h 3073436"/>
              <a:gd name="connsiteX2" fmla="*/ 1548316 w 2091933"/>
              <a:gd name="connsiteY2" fmla="*/ 2398841 h 3073436"/>
              <a:gd name="connsiteX0" fmla="*/ 2091933 w 2091933"/>
              <a:gd name="connsiteY0" fmla="*/ 409 h 3088138"/>
              <a:gd name="connsiteX1" fmla="*/ 168345 w 2091933"/>
              <a:gd name="connsiteY1" fmla="*/ 3050254 h 3088138"/>
              <a:gd name="connsiteX2" fmla="*/ 1548316 w 2091933"/>
              <a:gd name="connsiteY2" fmla="*/ 2398841 h 3088138"/>
              <a:gd name="connsiteX0" fmla="*/ 2091933 w 2091933"/>
              <a:gd name="connsiteY0" fmla="*/ 409 h 3108267"/>
              <a:gd name="connsiteX1" fmla="*/ 168345 w 2091933"/>
              <a:gd name="connsiteY1" fmla="*/ 3050254 h 3108267"/>
              <a:gd name="connsiteX2" fmla="*/ 1548316 w 2091933"/>
              <a:gd name="connsiteY2" fmla="*/ 2398841 h 3108267"/>
              <a:gd name="connsiteX0" fmla="*/ 2091933 w 2091933"/>
              <a:gd name="connsiteY0" fmla="*/ 409 h 3097146"/>
              <a:gd name="connsiteX1" fmla="*/ 168345 w 2091933"/>
              <a:gd name="connsiteY1" fmla="*/ 3050254 h 3097146"/>
              <a:gd name="connsiteX2" fmla="*/ 1548316 w 2091933"/>
              <a:gd name="connsiteY2" fmla="*/ 2398841 h 3097146"/>
              <a:gd name="connsiteX0" fmla="*/ 2073813 w 2079679"/>
              <a:gd name="connsiteY0" fmla="*/ 0 h 3096737"/>
              <a:gd name="connsiteX1" fmla="*/ 150225 w 2079679"/>
              <a:gd name="connsiteY1" fmla="*/ 3049845 h 3096737"/>
              <a:gd name="connsiteX2" fmla="*/ 1530196 w 2079679"/>
              <a:gd name="connsiteY2" fmla="*/ 2398432 h 3096737"/>
              <a:gd name="connsiteX0" fmla="*/ 2522327 w 2527404"/>
              <a:gd name="connsiteY0" fmla="*/ 0 h 3027786"/>
              <a:gd name="connsiteX1" fmla="*/ 132395 w 2527404"/>
              <a:gd name="connsiteY1" fmla="*/ 2976693 h 3027786"/>
              <a:gd name="connsiteX2" fmla="*/ 1978710 w 2527404"/>
              <a:gd name="connsiteY2" fmla="*/ 2398432 h 3027786"/>
              <a:gd name="connsiteX0" fmla="*/ 2522327 w 2527404"/>
              <a:gd name="connsiteY0" fmla="*/ 0 h 3188022"/>
              <a:gd name="connsiteX1" fmla="*/ 132395 w 2527404"/>
              <a:gd name="connsiteY1" fmla="*/ 2976693 h 3188022"/>
              <a:gd name="connsiteX2" fmla="*/ 1130453 w 2527404"/>
              <a:gd name="connsiteY2" fmla="*/ 2884605 h 3188022"/>
              <a:gd name="connsiteX3" fmla="*/ 1978710 w 2527404"/>
              <a:gd name="connsiteY3" fmla="*/ 2398432 h 3188022"/>
              <a:gd name="connsiteX0" fmla="*/ 2522327 w 2527404"/>
              <a:gd name="connsiteY0" fmla="*/ 0 h 3121710"/>
              <a:gd name="connsiteX1" fmla="*/ 132395 w 2527404"/>
              <a:gd name="connsiteY1" fmla="*/ 2976693 h 3121710"/>
              <a:gd name="connsiteX2" fmla="*/ 1002437 w 2527404"/>
              <a:gd name="connsiteY2" fmla="*/ 2500557 h 3121710"/>
              <a:gd name="connsiteX3" fmla="*/ 1978710 w 2527404"/>
              <a:gd name="connsiteY3" fmla="*/ 2398432 h 3121710"/>
              <a:gd name="connsiteX0" fmla="*/ 2522327 w 2527404"/>
              <a:gd name="connsiteY0" fmla="*/ 0 h 2980872"/>
              <a:gd name="connsiteX1" fmla="*/ 132395 w 2527404"/>
              <a:gd name="connsiteY1" fmla="*/ 2976693 h 2980872"/>
              <a:gd name="connsiteX2" fmla="*/ 1002437 w 2527404"/>
              <a:gd name="connsiteY2" fmla="*/ 2500557 h 2980872"/>
              <a:gd name="connsiteX3" fmla="*/ 1978710 w 2527404"/>
              <a:gd name="connsiteY3" fmla="*/ 2398432 h 2980872"/>
              <a:gd name="connsiteX0" fmla="*/ 2522327 w 2527404"/>
              <a:gd name="connsiteY0" fmla="*/ 0 h 2980872"/>
              <a:gd name="connsiteX1" fmla="*/ 132395 w 2527404"/>
              <a:gd name="connsiteY1" fmla="*/ 2976693 h 2980872"/>
              <a:gd name="connsiteX2" fmla="*/ 1002437 w 2527404"/>
              <a:gd name="connsiteY2" fmla="*/ 2500557 h 2980872"/>
              <a:gd name="connsiteX3" fmla="*/ 1978710 w 2527404"/>
              <a:gd name="connsiteY3" fmla="*/ 2398432 h 2980872"/>
              <a:gd name="connsiteX0" fmla="*/ 2522327 w 2527404"/>
              <a:gd name="connsiteY0" fmla="*/ 0 h 2980434"/>
              <a:gd name="connsiteX1" fmla="*/ 132395 w 2527404"/>
              <a:gd name="connsiteY1" fmla="*/ 2976693 h 2980434"/>
              <a:gd name="connsiteX2" fmla="*/ 892709 w 2527404"/>
              <a:gd name="connsiteY2" fmla="*/ 2445693 h 2980434"/>
              <a:gd name="connsiteX3" fmla="*/ 1978710 w 2527404"/>
              <a:gd name="connsiteY3" fmla="*/ 2398432 h 2980434"/>
              <a:gd name="connsiteX0" fmla="*/ 2522327 w 2527404"/>
              <a:gd name="connsiteY0" fmla="*/ 0 h 2981205"/>
              <a:gd name="connsiteX1" fmla="*/ 132395 w 2527404"/>
              <a:gd name="connsiteY1" fmla="*/ 2976693 h 2981205"/>
              <a:gd name="connsiteX2" fmla="*/ 892709 w 2527404"/>
              <a:gd name="connsiteY2" fmla="*/ 2445693 h 2981205"/>
              <a:gd name="connsiteX3" fmla="*/ 1978710 w 2527404"/>
              <a:gd name="connsiteY3" fmla="*/ 2398432 h 2981205"/>
              <a:gd name="connsiteX0" fmla="*/ 2522327 w 2527404"/>
              <a:gd name="connsiteY0" fmla="*/ 0 h 2981205"/>
              <a:gd name="connsiteX1" fmla="*/ 132395 w 2527404"/>
              <a:gd name="connsiteY1" fmla="*/ 2976693 h 2981205"/>
              <a:gd name="connsiteX2" fmla="*/ 892709 w 2527404"/>
              <a:gd name="connsiteY2" fmla="*/ 2445693 h 2981205"/>
              <a:gd name="connsiteX3" fmla="*/ 1978710 w 2527404"/>
              <a:gd name="connsiteY3" fmla="*/ 2398432 h 298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404" h="2981205">
                <a:moveTo>
                  <a:pt x="2522327" y="0"/>
                </a:moveTo>
                <a:cubicBezTo>
                  <a:pt x="2675649" y="400276"/>
                  <a:pt x="-700610" y="2605524"/>
                  <a:pt x="132395" y="2976693"/>
                </a:cubicBezTo>
                <a:cubicBezTo>
                  <a:pt x="503920" y="3027692"/>
                  <a:pt x="639854" y="2633510"/>
                  <a:pt x="892709" y="2445693"/>
                </a:cubicBezTo>
                <a:cubicBezTo>
                  <a:pt x="1163852" y="2267020"/>
                  <a:pt x="1343558" y="2305725"/>
                  <a:pt x="1978710" y="2398432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41" name="Freihandform 40">
            <a:extLst>
              <a:ext uri="{FF2B5EF4-FFF2-40B4-BE49-F238E27FC236}">
                <a16:creationId xmlns:a16="http://schemas.microsoft.com/office/drawing/2014/main" id="{20CD0ABC-F733-0048-AD14-541D5DCABD2D}"/>
              </a:ext>
            </a:extLst>
          </p:cNvPr>
          <p:cNvSpPr/>
          <p:nvPr/>
        </p:nvSpPr>
        <p:spPr>
          <a:xfrm>
            <a:off x="4918780" y="4607900"/>
            <a:ext cx="1718962" cy="1259441"/>
          </a:xfrm>
          <a:custGeom>
            <a:avLst/>
            <a:gdLst>
              <a:gd name="connsiteX0" fmla="*/ 1448873 w 1448873"/>
              <a:gd name="connsiteY0" fmla="*/ 0 h 2279560"/>
              <a:gd name="connsiteX1" fmla="*/ 264017 w 1448873"/>
              <a:gd name="connsiteY1" fmla="*/ 405684 h 2279560"/>
              <a:gd name="connsiteX2" fmla="*/ 0 w 1448873"/>
              <a:gd name="connsiteY2" fmla="*/ 2279560 h 2279560"/>
              <a:gd name="connsiteX0" fmla="*/ 1470816 w 1470816"/>
              <a:gd name="connsiteY0" fmla="*/ 34709 h 2314269"/>
              <a:gd name="connsiteX1" fmla="*/ 150732 w 1470816"/>
              <a:gd name="connsiteY1" fmla="*/ 240770 h 2314269"/>
              <a:gd name="connsiteX2" fmla="*/ 21943 w 1470816"/>
              <a:gd name="connsiteY2" fmla="*/ 2314269 h 2314269"/>
              <a:gd name="connsiteX0" fmla="*/ 1528105 w 1528105"/>
              <a:gd name="connsiteY0" fmla="*/ 59186 h 2338746"/>
              <a:gd name="connsiteX1" fmla="*/ 208021 w 1528105"/>
              <a:gd name="connsiteY1" fmla="*/ 265247 h 2338746"/>
              <a:gd name="connsiteX2" fmla="*/ 79232 w 1528105"/>
              <a:gd name="connsiteY2" fmla="*/ 2338746 h 2338746"/>
              <a:gd name="connsiteX0" fmla="*/ 1528105 w 1528105"/>
              <a:gd name="connsiteY0" fmla="*/ 78086 h 2357646"/>
              <a:gd name="connsiteX1" fmla="*/ 208021 w 1528105"/>
              <a:gd name="connsiteY1" fmla="*/ 284147 h 2357646"/>
              <a:gd name="connsiteX2" fmla="*/ 79232 w 1528105"/>
              <a:gd name="connsiteY2" fmla="*/ 2357646 h 2357646"/>
              <a:gd name="connsiteX0" fmla="*/ 1473284 w 1473284"/>
              <a:gd name="connsiteY0" fmla="*/ 78086 h 2906286"/>
              <a:gd name="connsiteX1" fmla="*/ 153200 w 1473284"/>
              <a:gd name="connsiteY1" fmla="*/ 284147 h 2906286"/>
              <a:gd name="connsiteX2" fmla="*/ 216435 w 1473284"/>
              <a:gd name="connsiteY2" fmla="*/ 2906286 h 2906286"/>
              <a:gd name="connsiteX0" fmla="*/ 1509914 w 1509914"/>
              <a:gd name="connsiteY0" fmla="*/ 8373 h 2836573"/>
              <a:gd name="connsiteX1" fmla="*/ 144110 w 1509914"/>
              <a:gd name="connsiteY1" fmla="*/ 497898 h 2836573"/>
              <a:gd name="connsiteX2" fmla="*/ 253065 w 1509914"/>
              <a:gd name="connsiteY2" fmla="*/ 2836573 h 2836573"/>
              <a:gd name="connsiteX0" fmla="*/ 1701938 w 1701938"/>
              <a:gd name="connsiteY0" fmla="*/ 1644 h 3396772"/>
              <a:gd name="connsiteX1" fmla="*/ 144110 w 1701938"/>
              <a:gd name="connsiteY1" fmla="*/ 1058097 h 3396772"/>
              <a:gd name="connsiteX2" fmla="*/ 253065 w 1701938"/>
              <a:gd name="connsiteY2" fmla="*/ 3396772 h 3396772"/>
              <a:gd name="connsiteX0" fmla="*/ 1623907 w 1623907"/>
              <a:gd name="connsiteY0" fmla="*/ 1644 h 2400076"/>
              <a:gd name="connsiteX1" fmla="*/ 66079 w 1623907"/>
              <a:gd name="connsiteY1" fmla="*/ 1058097 h 2400076"/>
              <a:gd name="connsiteX2" fmla="*/ 1080290 w 1623907"/>
              <a:gd name="connsiteY2" fmla="*/ 2400076 h 2400076"/>
              <a:gd name="connsiteX0" fmla="*/ 1977783 w 1977783"/>
              <a:gd name="connsiteY0" fmla="*/ 420 h 3120362"/>
              <a:gd name="connsiteX1" fmla="*/ 54195 w 1977783"/>
              <a:gd name="connsiteY1" fmla="*/ 3050265 h 3120362"/>
              <a:gd name="connsiteX2" fmla="*/ 1434166 w 1977783"/>
              <a:gd name="connsiteY2" fmla="*/ 2398852 h 3120362"/>
              <a:gd name="connsiteX0" fmla="*/ 2091933 w 2091933"/>
              <a:gd name="connsiteY0" fmla="*/ 409 h 3120351"/>
              <a:gd name="connsiteX1" fmla="*/ 168345 w 2091933"/>
              <a:gd name="connsiteY1" fmla="*/ 3050254 h 3120351"/>
              <a:gd name="connsiteX2" fmla="*/ 1548316 w 2091933"/>
              <a:gd name="connsiteY2" fmla="*/ 2398841 h 3120351"/>
              <a:gd name="connsiteX0" fmla="*/ 2091933 w 2091933"/>
              <a:gd name="connsiteY0" fmla="*/ 409 h 3073436"/>
              <a:gd name="connsiteX1" fmla="*/ 168345 w 2091933"/>
              <a:gd name="connsiteY1" fmla="*/ 3050254 h 3073436"/>
              <a:gd name="connsiteX2" fmla="*/ 1548316 w 2091933"/>
              <a:gd name="connsiteY2" fmla="*/ 2398841 h 3073436"/>
              <a:gd name="connsiteX0" fmla="*/ 2091933 w 2091933"/>
              <a:gd name="connsiteY0" fmla="*/ 409 h 3088138"/>
              <a:gd name="connsiteX1" fmla="*/ 168345 w 2091933"/>
              <a:gd name="connsiteY1" fmla="*/ 3050254 h 3088138"/>
              <a:gd name="connsiteX2" fmla="*/ 1548316 w 2091933"/>
              <a:gd name="connsiteY2" fmla="*/ 2398841 h 3088138"/>
              <a:gd name="connsiteX0" fmla="*/ 2091933 w 2091933"/>
              <a:gd name="connsiteY0" fmla="*/ 409 h 3108267"/>
              <a:gd name="connsiteX1" fmla="*/ 168345 w 2091933"/>
              <a:gd name="connsiteY1" fmla="*/ 3050254 h 3108267"/>
              <a:gd name="connsiteX2" fmla="*/ 1548316 w 2091933"/>
              <a:gd name="connsiteY2" fmla="*/ 2398841 h 3108267"/>
              <a:gd name="connsiteX0" fmla="*/ 2091933 w 2091933"/>
              <a:gd name="connsiteY0" fmla="*/ 409 h 3097146"/>
              <a:gd name="connsiteX1" fmla="*/ 168345 w 2091933"/>
              <a:gd name="connsiteY1" fmla="*/ 3050254 h 3097146"/>
              <a:gd name="connsiteX2" fmla="*/ 1548316 w 2091933"/>
              <a:gd name="connsiteY2" fmla="*/ 2398841 h 3097146"/>
              <a:gd name="connsiteX0" fmla="*/ 2073813 w 2079679"/>
              <a:gd name="connsiteY0" fmla="*/ 0 h 3096737"/>
              <a:gd name="connsiteX1" fmla="*/ 150225 w 2079679"/>
              <a:gd name="connsiteY1" fmla="*/ 3049845 h 3096737"/>
              <a:gd name="connsiteX2" fmla="*/ 1530196 w 2079679"/>
              <a:gd name="connsiteY2" fmla="*/ 2398432 h 3096737"/>
              <a:gd name="connsiteX0" fmla="*/ 2073813 w 2079679"/>
              <a:gd name="connsiteY0" fmla="*/ 0 h 3212006"/>
              <a:gd name="connsiteX1" fmla="*/ 150225 w 2079679"/>
              <a:gd name="connsiteY1" fmla="*/ 3049845 h 3212006"/>
              <a:gd name="connsiteX2" fmla="*/ 1393036 w 2079679"/>
              <a:gd name="connsiteY2" fmla="*/ 3065944 h 3212006"/>
              <a:gd name="connsiteX0" fmla="*/ 1247014 w 1444061"/>
              <a:gd name="connsiteY0" fmla="*/ 0 h 1337486"/>
              <a:gd name="connsiteX1" fmla="*/ 201250 w 1444061"/>
              <a:gd name="connsiteY1" fmla="*/ 1175325 h 1337486"/>
              <a:gd name="connsiteX2" fmla="*/ 1444061 w 1444061"/>
              <a:gd name="connsiteY2" fmla="*/ 1191424 h 1337486"/>
              <a:gd name="connsiteX0" fmla="*/ 634004 w 831051"/>
              <a:gd name="connsiteY0" fmla="*/ 0 h 1229068"/>
              <a:gd name="connsiteX1" fmla="*/ 274040 w 831051"/>
              <a:gd name="connsiteY1" fmla="*/ 644973 h 1229068"/>
              <a:gd name="connsiteX2" fmla="*/ 831051 w 831051"/>
              <a:gd name="connsiteY2" fmla="*/ 1191424 h 1229068"/>
              <a:gd name="connsiteX0" fmla="*/ 634004 w 831051"/>
              <a:gd name="connsiteY0" fmla="*/ 0 h 1222266"/>
              <a:gd name="connsiteX1" fmla="*/ 274040 w 831051"/>
              <a:gd name="connsiteY1" fmla="*/ 644973 h 1222266"/>
              <a:gd name="connsiteX2" fmla="*/ 831051 w 831051"/>
              <a:gd name="connsiteY2" fmla="*/ 1191424 h 1222266"/>
              <a:gd name="connsiteX0" fmla="*/ 666997 w 864044"/>
              <a:gd name="connsiteY0" fmla="*/ 0 h 1222266"/>
              <a:gd name="connsiteX1" fmla="*/ 307033 w 864044"/>
              <a:gd name="connsiteY1" fmla="*/ 644973 h 1222266"/>
              <a:gd name="connsiteX2" fmla="*/ 864044 w 864044"/>
              <a:gd name="connsiteY2" fmla="*/ 1191424 h 1222266"/>
              <a:gd name="connsiteX0" fmla="*/ 666997 w 864044"/>
              <a:gd name="connsiteY0" fmla="*/ 0 h 1191424"/>
              <a:gd name="connsiteX1" fmla="*/ 307033 w 864044"/>
              <a:gd name="connsiteY1" fmla="*/ 644973 h 1191424"/>
              <a:gd name="connsiteX2" fmla="*/ 864044 w 864044"/>
              <a:gd name="connsiteY2" fmla="*/ 1191424 h 1191424"/>
              <a:gd name="connsiteX0" fmla="*/ 381980 w 579027"/>
              <a:gd name="connsiteY0" fmla="*/ 0 h 1191424"/>
              <a:gd name="connsiteX1" fmla="*/ 22016 w 579027"/>
              <a:gd name="connsiteY1" fmla="*/ 644973 h 1191424"/>
              <a:gd name="connsiteX2" fmla="*/ 579027 w 579027"/>
              <a:gd name="connsiteY2" fmla="*/ 1191424 h 1191424"/>
              <a:gd name="connsiteX0" fmla="*/ 381980 w 579027"/>
              <a:gd name="connsiteY0" fmla="*/ 0 h 1191424"/>
              <a:gd name="connsiteX1" fmla="*/ 22016 w 579027"/>
              <a:gd name="connsiteY1" fmla="*/ 644973 h 1191424"/>
              <a:gd name="connsiteX2" fmla="*/ 579027 w 579027"/>
              <a:gd name="connsiteY2" fmla="*/ 1191424 h 1191424"/>
              <a:gd name="connsiteX0" fmla="*/ 164239 w 361286"/>
              <a:gd name="connsiteY0" fmla="*/ 0 h 1191424"/>
              <a:gd name="connsiteX1" fmla="*/ 42019 w 361286"/>
              <a:gd name="connsiteY1" fmla="*/ 571821 h 1191424"/>
              <a:gd name="connsiteX2" fmla="*/ 361286 w 361286"/>
              <a:gd name="connsiteY2" fmla="*/ 1191424 h 1191424"/>
              <a:gd name="connsiteX0" fmla="*/ 65777 w 262824"/>
              <a:gd name="connsiteY0" fmla="*/ 0 h 1191424"/>
              <a:gd name="connsiteX1" fmla="*/ 80717 w 262824"/>
              <a:gd name="connsiteY1" fmla="*/ 571821 h 1191424"/>
              <a:gd name="connsiteX2" fmla="*/ 262824 w 262824"/>
              <a:gd name="connsiteY2" fmla="*/ 1191424 h 1191424"/>
              <a:gd name="connsiteX0" fmla="*/ 1527785 w 1724832"/>
              <a:gd name="connsiteY0" fmla="*/ 0 h 1191424"/>
              <a:gd name="connsiteX1" fmla="*/ 6533 w 1724832"/>
              <a:gd name="connsiteY1" fmla="*/ 364217 h 1191424"/>
              <a:gd name="connsiteX2" fmla="*/ 1724832 w 1724832"/>
              <a:gd name="connsiteY2" fmla="*/ 1191424 h 1191424"/>
              <a:gd name="connsiteX0" fmla="*/ 1527479 w 1724526"/>
              <a:gd name="connsiteY0" fmla="*/ 0 h 1191424"/>
              <a:gd name="connsiteX1" fmla="*/ 6227 w 1724526"/>
              <a:gd name="connsiteY1" fmla="*/ 364217 h 1191424"/>
              <a:gd name="connsiteX2" fmla="*/ 1724526 w 1724526"/>
              <a:gd name="connsiteY2" fmla="*/ 1191424 h 1191424"/>
              <a:gd name="connsiteX0" fmla="*/ 1527479 w 1724526"/>
              <a:gd name="connsiteY0" fmla="*/ 0 h 1191424"/>
              <a:gd name="connsiteX1" fmla="*/ 6227 w 1724526"/>
              <a:gd name="connsiteY1" fmla="*/ 364217 h 1191424"/>
              <a:gd name="connsiteX2" fmla="*/ 1724526 w 1724526"/>
              <a:gd name="connsiteY2" fmla="*/ 1191424 h 1191424"/>
              <a:gd name="connsiteX0" fmla="*/ 1521915 w 1718962"/>
              <a:gd name="connsiteY0" fmla="*/ 0 h 1191424"/>
              <a:gd name="connsiteX1" fmla="*/ 663 w 1718962"/>
              <a:gd name="connsiteY1" fmla="*/ 364217 h 1191424"/>
              <a:gd name="connsiteX2" fmla="*/ 1718962 w 1718962"/>
              <a:gd name="connsiteY2" fmla="*/ 1191424 h 1191424"/>
              <a:gd name="connsiteX0" fmla="*/ 1521915 w 1718962"/>
              <a:gd name="connsiteY0" fmla="*/ 0 h 1191424"/>
              <a:gd name="connsiteX1" fmla="*/ 663 w 1718962"/>
              <a:gd name="connsiteY1" fmla="*/ 364217 h 1191424"/>
              <a:gd name="connsiteX2" fmla="*/ 1718962 w 1718962"/>
              <a:gd name="connsiteY2" fmla="*/ 1191424 h 1191424"/>
              <a:gd name="connsiteX0" fmla="*/ 1521915 w 1718962"/>
              <a:gd name="connsiteY0" fmla="*/ 0 h 1191424"/>
              <a:gd name="connsiteX1" fmla="*/ 663 w 1718962"/>
              <a:gd name="connsiteY1" fmla="*/ 364217 h 1191424"/>
              <a:gd name="connsiteX2" fmla="*/ 1718962 w 1718962"/>
              <a:gd name="connsiteY2" fmla="*/ 1191424 h 119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8962" h="1191424">
                <a:moveTo>
                  <a:pt x="1521915" y="0"/>
                </a:moveTo>
                <a:cubicBezTo>
                  <a:pt x="1528933" y="473938"/>
                  <a:pt x="-36814" y="-115708"/>
                  <a:pt x="663" y="364217"/>
                </a:cubicBezTo>
                <a:cubicBezTo>
                  <a:pt x="102148" y="758135"/>
                  <a:pt x="1410191" y="400433"/>
                  <a:pt x="1718962" y="119142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706578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DFB4B-20D2-4241-9EFE-CBAB03CF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Reverse Proxy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D4213C3-18C9-7943-A169-4AEA2F15491F}"/>
              </a:ext>
            </a:extLst>
          </p:cNvPr>
          <p:cNvSpPr/>
          <p:nvPr/>
        </p:nvSpPr>
        <p:spPr bwMode="auto">
          <a:xfrm>
            <a:off x="2795943" y="2743201"/>
            <a:ext cx="3409239" cy="16496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Proxy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652C31-30A8-5048-890A-B38FF3768B21}"/>
              </a:ext>
            </a:extLst>
          </p:cNvPr>
          <p:cNvSpPr/>
          <p:nvPr/>
        </p:nvSpPr>
        <p:spPr bwMode="auto">
          <a:xfrm>
            <a:off x="495104" y="2743201"/>
            <a:ext cx="1560177" cy="164969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Client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DA0B7C1-4F75-5F4A-B87E-B48B19420F00}"/>
              </a:ext>
            </a:extLst>
          </p:cNvPr>
          <p:cNvSpPr/>
          <p:nvPr/>
        </p:nvSpPr>
        <p:spPr bwMode="auto">
          <a:xfrm>
            <a:off x="6955173" y="2743201"/>
            <a:ext cx="1560177" cy="164969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D425189-51DD-9B48-8FD8-0BA035CCAFC7}"/>
              </a:ext>
            </a:extLst>
          </p:cNvPr>
          <p:cNvCxnSpPr>
            <a:cxnSpLocks/>
          </p:cNvCxnSpPr>
          <p:nvPr/>
        </p:nvCxnSpPr>
        <p:spPr>
          <a:xfrm flipV="1">
            <a:off x="2055281" y="3299381"/>
            <a:ext cx="740662" cy="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4BF9C48E-9A9C-274A-9B51-4B8FFB13D6F3}"/>
              </a:ext>
            </a:extLst>
          </p:cNvPr>
          <p:cNvSpPr/>
          <p:nvPr/>
        </p:nvSpPr>
        <p:spPr bwMode="auto">
          <a:xfrm>
            <a:off x="2795944" y="3033711"/>
            <a:ext cx="946498" cy="1217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Client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595662C-910B-4F41-A9A4-18405154D195}"/>
              </a:ext>
            </a:extLst>
          </p:cNvPr>
          <p:cNvSpPr/>
          <p:nvPr/>
        </p:nvSpPr>
        <p:spPr bwMode="auto">
          <a:xfrm>
            <a:off x="5258684" y="3033711"/>
            <a:ext cx="946498" cy="1217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0F7CD0F-04DA-CA48-86E4-2B0717662ACF}"/>
              </a:ext>
            </a:extLst>
          </p:cNvPr>
          <p:cNvSpPr/>
          <p:nvPr/>
        </p:nvSpPr>
        <p:spPr bwMode="auto">
          <a:xfrm>
            <a:off x="3957073" y="3033711"/>
            <a:ext cx="399047" cy="1217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62C9F2B-4A72-F74E-980B-6C1A44474846}"/>
              </a:ext>
            </a:extLst>
          </p:cNvPr>
          <p:cNvSpPr/>
          <p:nvPr/>
        </p:nvSpPr>
        <p:spPr bwMode="auto">
          <a:xfrm>
            <a:off x="4607878" y="3033711"/>
            <a:ext cx="399047" cy="1217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E8F27D5-7D22-A14F-BD68-FD398AA98BD0}"/>
              </a:ext>
            </a:extLst>
          </p:cNvPr>
          <p:cNvCxnSpPr>
            <a:cxnSpLocks/>
          </p:cNvCxnSpPr>
          <p:nvPr/>
        </p:nvCxnSpPr>
        <p:spPr>
          <a:xfrm flipV="1">
            <a:off x="6214511" y="3299380"/>
            <a:ext cx="740662" cy="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90A62A6-CBBF-E34E-97DD-C2769740BF6B}"/>
              </a:ext>
            </a:extLst>
          </p:cNvPr>
          <p:cNvCxnSpPr>
            <a:cxnSpLocks/>
          </p:cNvCxnSpPr>
          <p:nvPr/>
        </p:nvCxnSpPr>
        <p:spPr>
          <a:xfrm flipH="1">
            <a:off x="2055281" y="4004852"/>
            <a:ext cx="731332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FF05068-1949-EA4E-87AE-D54459B852FD}"/>
              </a:ext>
            </a:extLst>
          </p:cNvPr>
          <p:cNvCxnSpPr>
            <a:cxnSpLocks/>
          </p:cNvCxnSpPr>
          <p:nvPr/>
        </p:nvCxnSpPr>
        <p:spPr>
          <a:xfrm flipH="1">
            <a:off x="6175736" y="4015044"/>
            <a:ext cx="731332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05195BE-BDF1-4549-9E62-AC52143C98A7}"/>
              </a:ext>
            </a:extLst>
          </p:cNvPr>
          <p:cNvCxnSpPr>
            <a:cxnSpLocks/>
          </p:cNvCxnSpPr>
          <p:nvPr/>
        </p:nvCxnSpPr>
        <p:spPr>
          <a:xfrm flipV="1">
            <a:off x="2810104" y="3299380"/>
            <a:ext cx="3404407" cy="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5920BD37-0210-C54F-BCA7-E6EF012CE72E}"/>
              </a:ext>
            </a:extLst>
          </p:cNvPr>
          <p:cNvCxnSpPr>
            <a:cxnSpLocks/>
          </p:cNvCxnSpPr>
          <p:nvPr/>
        </p:nvCxnSpPr>
        <p:spPr>
          <a:xfrm flipH="1" flipV="1">
            <a:off x="2810104" y="4004853"/>
            <a:ext cx="3404407" cy="1019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7510E9C9-C748-0945-ABD9-542A3034B099}"/>
              </a:ext>
            </a:extLst>
          </p:cNvPr>
          <p:cNvSpPr/>
          <p:nvPr/>
        </p:nvSpPr>
        <p:spPr>
          <a:xfrm>
            <a:off x="3941416" y="33803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BDE5287-21D3-7048-A8C9-2B01677CF9E3}"/>
              </a:ext>
            </a:extLst>
          </p:cNvPr>
          <p:cNvSpPr/>
          <p:nvPr/>
        </p:nvSpPr>
        <p:spPr>
          <a:xfrm>
            <a:off x="4616817" y="33803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pple Color Emoji" pitchFamily="2" charset="0"/>
              </a:rPr>
              <a:t>📈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528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E9A66-CA83-9947-8E33-8ED9649B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mich: Thomas Bayer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FF2731-E164-3746-871F-3786450C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Geschäftsführer bei predic8 in Bonn</a:t>
            </a:r>
          </a:p>
          <a:p>
            <a:r>
              <a:rPr lang="de-DE" dirty="0"/>
              <a:t>Mitgründer von OIO</a:t>
            </a:r>
          </a:p>
          <a:p>
            <a:r>
              <a:rPr lang="de-DE" dirty="0"/>
              <a:t>25 Jahre Erfahrung mit verteilten Systemen</a:t>
            </a:r>
          </a:p>
          <a:p>
            <a:r>
              <a:rPr lang="de-DE" dirty="0"/>
              <a:t>Membrane Service Proxy</a:t>
            </a:r>
          </a:p>
          <a:p>
            <a:r>
              <a:rPr lang="de-DE" dirty="0"/>
              <a:t>Berater, Trainer, Programmierer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800" dirty="0"/>
              <a:t>@</a:t>
            </a:r>
            <a:r>
              <a:rPr lang="de-DE" sz="1800" dirty="0" err="1"/>
              <a:t>thomasub</a:t>
            </a:r>
            <a:endParaRPr lang="de-DE" sz="1800" dirty="0"/>
          </a:p>
          <a:p>
            <a:pPr marL="0" indent="0">
              <a:buNone/>
            </a:pPr>
            <a:r>
              <a:rPr lang="de-DE" sz="1800" dirty="0"/>
              <a:t>bayer@predic8.de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FC81EB-BAE4-664C-A127-DCB205B7A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39" y="4389416"/>
            <a:ext cx="1607623" cy="16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64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9EB18-318D-5A40-8DDB-F218974A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DBC48A-5FE6-0643-89A3-FB0E227AE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ist ein API?</a:t>
            </a:r>
          </a:p>
          <a:p>
            <a:r>
              <a:rPr lang="de-DE" dirty="0"/>
              <a:t>Reverse Proxy</a:t>
            </a:r>
          </a:p>
          <a:p>
            <a:r>
              <a:rPr lang="de-DE" dirty="0">
                <a:solidFill>
                  <a:srgbClr val="FF0000"/>
                </a:solidFill>
              </a:rPr>
              <a:t>API Gateway</a:t>
            </a:r>
          </a:p>
          <a:p>
            <a:r>
              <a:rPr lang="de-DE" dirty="0"/>
              <a:t>API Management</a:t>
            </a:r>
          </a:p>
        </p:txBody>
      </p:sp>
    </p:spTree>
    <p:extLst>
      <p:ext uri="{BB962C8B-B14F-4D97-AF65-F5344CB8AC3E}">
        <p14:creationId xmlns:p14="http://schemas.microsoft.com/office/powerpoint/2010/main" val="247068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F4AF553F-4090-A44A-B955-67F308A0C99D}"/>
              </a:ext>
            </a:extLst>
          </p:cNvPr>
          <p:cNvSpPr/>
          <p:nvPr/>
        </p:nvSpPr>
        <p:spPr bwMode="auto">
          <a:xfrm>
            <a:off x="3720474" y="984154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8C1531-6E0D-BA41-BB5C-39D6E783DE99}"/>
              </a:ext>
            </a:extLst>
          </p:cNvPr>
          <p:cNvSpPr/>
          <p:nvPr/>
        </p:nvSpPr>
        <p:spPr bwMode="auto">
          <a:xfrm>
            <a:off x="3720474" y="3862535"/>
            <a:ext cx="1560177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0BCFD05-6849-694E-BBCA-8C50592524CA}"/>
              </a:ext>
            </a:extLst>
          </p:cNvPr>
          <p:cNvCxnSpPr>
            <a:cxnSpLocks/>
          </p:cNvCxnSpPr>
          <p:nvPr/>
        </p:nvCxnSpPr>
        <p:spPr>
          <a:xfrm>
            <a:off x="4403324" y="1738753"/>
            <a:ext cx="0" cy="211222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E363B59-EEA1-9549-8F47-F4B944E6852B}"/>
              </a:ext>
            </a:extLst>
          </p:cNvPr>
          <p:cNvCxnSpPr>
            <a:cxnSpLocks/>
          </p:cNvCxnSpPr>
          <p:nvPr/>
        </p:nvCxnSpPr>
        <p:spPr>
          <a:xfrm flipV="1">
            <a:off x="4616388" y="1738753"/>
            <a:ext cx="0" cy="211222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01056BD-C610-0B45-8321-CD93A5BAF35E}"/>
              </a:ext>
            </a:extLst>
          </p:cNvPr>
          <p:cNvGrpSpPr/>
          <p:nvPr/>
        </p:nvGrpSpPr>
        <p:grpSpPr>
          <a:xfrm>
            <a:off x="3108309" y="1278600"/>
            <a:ext cx="455642" cy="828371"/>
            <a:chOff x="561586" y="3147831"/>
            <a:chExt cx="661793" cy="12031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CDF9D5-4951-1C48-B521-48D9E500FABB}"/>
                </a:ext>
              </a:extLst>
            </p:cNvPr>
            <p:cNvSpPr/>
            <p:nvPr/>
          </p:nvSpPr>
          <p:spPr>
            <a:xfrm>
              <a:off x="763170" y="3147831"/>
              <a:ext cx="451185" cy="451185"/>
            </a:xfrm>
            <a:prstGeom prst="ellipse">
              <a:avLst/>
            </a:prstGeom>
            <a:solidFill>
              <a:srgbClr val="58B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BB05A88F-28E3-2644-97D1-94D67C4886D3}"/>
                </a:ext>
              </a:extLst>
            </p:cNvPr>
            <p:cNvSpPr/>
            <p:nvPr/>
          </p:nvSpPr>
          <p:spPr>
            <a:xfrm>
              <a:off x="561586" y="3661960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58BB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6B8ACE56-9F60-064A-9DE1-ADDEBFACF22A}"/>
              </a:ext>
            </a:extLst>
          </p:cNvPr>
          <p:cNvSpPr/>
          <p:nvPr/>
        </p:nvSpPr>
        <p:spPr bwMode="auto">
          <a:xfrm>
            <a:off x="6172190" y="984152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AB98046F-B60A-2E4A-BE4A-2D5A46CDD5B0}"/>
              </a:ext>
            </a:extLst>
          </p:cNvPr>
          <p:cNvSpPr/>
          <p:nvPr/>
        </p:nvSpPr>
        <p:spPr bwMode="auto">
          <a:xfrm>
            <a:off x="1173834" y="984152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5EDB4F08-4558-BC46-AAA7-467C4FF1246C}"/>
              </a:ext>
            </a:extLst>
          </p:cNvPr>
          <p:cNvCxnSpPr>
            <a:cxnSpLocks/>
          </p:cNvCxnSpPr>
          <p:nvPr/>
        </p:nvCxnSpPr>
        <p:spPr>
          <a:xfrm flipH="1">
            <a:off x="4902021" y="1738752"/>
            <a:ext cx="1900818" cy="210067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DE34601E-1A74-D447-BD24-F5687685313F}"/>
              </a:ext>
            </a:extLst>
          </p:cNvPr>
          <p:cNvCxnSpPr>
            <a:cxnSpLocks/>
          </p:cNvCxnSpPr>
          <p:nvPr/>
        </p:nvCxnSpPr>
        <p:spPr>
          <a:xfrm flipV="1">
            <a:off x="5146771" y="1732573"/>
            <a:ext cx="1919854" cy="211840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F926DC13-518B-474E-BCBC-0428EAAD0643}"/>
              </a:ext>
            </a:extLst>
          </p:cNvPr>
          <p:cNvCxnSpPr>
            <a:cxnSpLocks/>
          </p:cNvCxnSpPr>
          <p:nvPr/>
        </p:nvCxnSpPr>
        <p:spPr>
          <a:xfrm flipH="1" flipV="1">
            <a:off x="2446444" y="1750306"/>
            <a:ext cx="1734145" cy="2100676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480D756-D664-8A44-90CA-6D939DB7F853}"/>
              </a:ext>
            </a:extLst>
          </p:cNvPr>
          <p:cNvCxnSpPr>
            <a:cxnSpLocks/>
          </p:cNvCxnSpPr>
          <p:nvPr/>
        </p:nvCxnSpPr>
        <p:spPr>
          <a:xfrm>
            <a:off x="2233381" y="1782090"/>
            <a:ext cx="1762786" cy="209199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CF90FD0D-EF6B-F54B-917A-427101C65605}"/>
              </a:ext>
            </a:extLst>
          </p:cNvPr>
          <p:cNvGrpSpPr/>
          <p:nvPr/>
        </p:nvGrpSpPr>
        <p:grpSpPr>
          <a:xfrm>
            <a:off x="5574810" y="1278600"/>
            <a:ext cx="449287" cy="816818"/>
            <a:chOff x="640680" y="1774302"/>
            <a:chExt cx="661793" cy="120316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ECC2FFF-5606-5F45-B0FD-1A4AE7147788}"/>
                </a:ext>
              </a:extLst>
            </p:cNvPr>
            <p:cNvSpPr/>
            <p:nvPr/>
          </p:nvSpPr>
          <p:spPr>
            <a:xfrm>
              <a:off x="842264" y="1774302"/>
              <a:ext cx="451185" cy="451185"/>
            </a:xfrm>
            <a:prstGeom prst="ellipse">
              <a:avLst/>
            </a:prstGeom>
            <a:solidFill>
              <a:srgbClr val="D09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ihandform 50">
              <a:extLst>
                <a:ext uri="{FF2B5EF4-FFF2-40B4-BE49-F238E27FC236}">
                  <a16:creationId xmlns:a16="http://schemas.microsoft.com/office/drawing/2014/main" id="{0F8AC07D-A41A-E34C-988F-215977B1B565}"/>
                </a:ext>
              </a:extLst>
            </p:cNvPr>
            <p:cNvSpPr/>
            <p:nvPr/>
          </p:nvSpPr>
          <p:spPr>
            <a:xfrm>
              <a:off x="640680" y="2288431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090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E433FBCB-9412-A24D-A2BC-910313B9C7B5}"/>
              </a:ext>
            </a:extLst>
          </p:cNvPr>
          <p:cNvGrpSpPr/>
          <p:nvPr/>
        </p:nvGrpSpPr>
        <p:grpSpPr>
          <a:xfrm>
            <a:off x="603146" y="1278600"/>
            <a:ext cx="449288" cy="816819"/>
            <a:chOff x="505642" y="4584304"/>
            <a:chExt cx="661793" cy="120316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523331D-0DF0-9741-B23A-17E672BCFA22}"/>
                </a:ext>
              </a:extLst>
            </p:cNvPr>
            <p:cNvSpPr/>
            <p:nvPr/>
          </p:nvSpPr>
          <p:spPr>
            <a:xfrm>
              <a:off x="707226" y="4584304"/>
              <a:ext cx="451185" cy="451185"/>
            </a:xfrm>
            <a:prstGeom prst="ellipse">
              <a:avLst/>
            </a:prstGeom>
            <a:solidFill>
              <a:srgbClr val="DF7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Freihandform 53">
              <a:extLst>
                <a:ext uri="{FF2B5EF4-FFF2-40B4-BE49-F238E27FC236}">
                  <a16:creationId xmlns:a16="http://schemas.microsoft.com/office/drawing/2014/main" id="{0CAB028D-31E2-2D4D-B4C6-17187CE209CB}"/>
                </a:ext>
              </a:extLst>
            </p:cNvPr>
            <p:cNvSpPr/>
            <p:nvPr/>
          </p:nvSpPr>
          <p:spPr>
            <a:xfrm>
              <a:off x="505642" y="5098433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F7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23DCE40-1305-4B4E-90CD-8F815651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011" y="1992869"/>
            <a:ext cx="3515869" cy="1592443"/>
          </a:xfrm>
          <a:prstGeom prst="rect">
            <a:avLst/>
          </a:prstGeom>
        </p:spPr>
      </p:pic>
      <p:sp>
        <p:nvSpPr>
          <p:cNvPr id="55" name="Rechteck 54">
            <a:extLst>
              <a:ext uri="{FF2B5EF4-FFF2-40B4-BE49-F238E27FC236}">
                <a16:creationId xmlns:a16="http://schemas.microsoft.com/office/drawing/2014/main" id="{AE0BAF4A-FDB6-774F-982F-E44D1B80EE26}"/>
              </a:ext>
            </a:extLst>
          </p:cNvPr>
          <p:cNvSpPr/>
          <p:nvPr/>
        </p:nvSpPr>
        <p:spPr bwMode="auto">
          <a:xfrm>
            <a:off x="3720474" y="4130880"/>
            <a:ext cx="1560177" cy="75460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</p:spTree>
    <p:extLst>
      <p:ext uri="{BB962C8B-B14F-4D97-AF65-F5344CB8AC3E}">
        <p14:creationId xmlns:p14="http://schemas.microsoft.com/office/powerpoint/2010/main" val="2800606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F4AF553F-4090-A44A-B955-67F308A0C99D}"/>
              </a:ext>
            </a:extLst>
          </p:cNvPr>
          <p:cNvSpPr/>
          <p:nvPr/>
        </p:nvSpPr>
        <p:spPr bwMode="auto">
          <a:xfrm>
            <a:off x="3720474" y="984154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8C1531-6E0D-BA41-BB5C-39D6E783DE99}"/>
              </a:ext>
            </a:extLst>
          </p:cNvPr>
          <p:cNvSpPr/>
          <p:nvPr/>
        </p:nvSpPr>
        <p:spPr bwMode="auto">
          <a:xfrm>
            <a:off x="3720474" y="3862535"/>
            <a:ext cx="1560177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0BCFD05-6849-694E-BBCA-8C50592524CA}"/>
              </a:ext>
            </a:extLst>
          </p:cNvPr>
          <p:cNvCxnSpPr>
            <a:cxnSpLocks/>
          </p:cNvCxnSpPr>
          <p:nvPr/>
        </p:nvCxnSpPr>
        <p:spPr>
          <a:xfrm>
            <a:off x="4403324" y="1738753"/>
            <a:ext cx="0" cy="211222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E363B59-EEA1-9549-8F47-F4B944E6852B}"/>
              </a:ext>
            </a:extLst>
          </p:cNvPr>
          <p:cNvCxnSpPr>
            <a:cxnSpLocks/>
          </p:cNvCxnSpPr>
          <p:nvPr/>
        </p:nvCxnSpPr>
        <p:spPr>
          <a:xfrm flipV="1">
            <a:off x="4616388" y="1738753"/>
            <a:ext cx="0" cy="211222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01056BD-C610-0B45-8321-CD93A5BAF35E}"/>
              </a:ext>
            </a:extLst>
          </p:cNvPr>
          <p:cNvGrpSpPr/>
          <p:nvPr/>
        </p:nvGrpSpPr>
        <p:grpSpPr>
          <a:xfrm>
            <a:off x="3108309" y="1278600"/>
            <a:ext cx="455642" cy="828371"/>
            <a:chOff x="561586" y="3147831"/>
            <a:chExt cx="661793" cy="12031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CDF9D5-4951-1C48-B521-48D9E500FABB}"/>
                </a:ext>
              </a:extLst>
            </p:cNvPr>
            <p:cNvSpPr/>
            <p:nvPr/>
          </p:nvSpPr>
          <p:spPr>
            <a:xfrm>
              <a:off x="763170" y="3147831"/>
              <a:ext cx="451185" cy="451185"/>
            </a:xfrm>
            <a:prstGeom prst="ellipse">
              <a:avLst/>
            </a:prstGeom>
            <a:solidFill>
              <a:srgbClr val="58B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BB05A88F-28E3-2644-97D1-94D67C4886D3}"/>
                </a:ext>
              </a:extLst>
            </p:cNvPr>
            <p:cNvSpPr/>
            <p:nvPr/>
          </p:nvSpPr>
          <p:spPr>
            <a:xfrm>
              <a:off x="561586" y="3661960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58BB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6B8ACE56-9F60-064A-9DE1-ADDEBFACF22A}"/>
              </a:ext>
            </a:extLst>
          </p:cNvPr>
          <p:cNvSpPr/>
          <p:nvPr/>
        </p:nvSpPr>
        <p:spPr bwMode="auto">
          <a:xfrm>
            <a:off x="6172190" y="984152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AB98046F-B60A-2E4A-BE4A-2D5A46CDD5B0}"/>
              </a:ext>
            </a:extLst>
          </p:cNvPr>
          <p:cNvSpPr/>
          <p:nvPr/>
        </p:nvSpPr>
        <p:spPr bwMode="auto">
          <a:xfrm>
            <a:off x="1173834" y="984152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5EDB4F08-4558-BC46-AAA7-467C4FF1246C}"/>
              </a:ext>
            </a:extLst>
          </p:cNvPr>
          <p:cNvCxnSpPr>
            <a:cxnSpLocks/>
          </p:cNvCxnSpPr>
          <p:nvPr/>
        </p:nvCxnSpPr>
        <p:spPr>
          <a:xfrm flipH="1">
            <a:off x="4902021" y="1738752"/>
            <a:ext cx="1900818" cy="210067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DE34601E-1A74-D447-BD24-F5687685313F}"/>
              </a:ext>
            </a:extLst>
          </p:cNvPr>
          <p:cNvCxnSpPr>
            <a:cxnSpLocks/>
          </p:cNvCxnSpPr>
          <p:nvPr/>
        </p:nvCxnSpPr>
        <p:spPr>
          <a:xfrm flipV="1">
            <a:off x="5146771" y="1732573"/>
            <a:ext cx="1919854" cy="211840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F926DC13-518B-474E-BCBC-0428EAAD0643}"/>
              </a:ext>
            </a:extLst>
          </p:cNvPr>
          <p:cNvCxnSpPr>
            <a:cxnSpLocks/>
          </p:cNvCxnSpPr>
          <p:nvPr/>
        </p:nvCxnSpPr>
        <p:spPr>
          <a:xfrm flipH="1" flipV="1">
            <a:off x="2446444" y="1750306"/>
            <a:ext cx="1734145" cy="2100676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480D756-D664-8A44-90CA-6D939DB7F853}"/>
              </a:ext>
            </a:extLst>
          </p:cNvPr>
          <p:cNvCxnSpPr>
            <a:cxnSpLocks/>
          </p:cNvCxnSpPr>
          <p:nvPr/>
        </p:nvCxnSpPr>
        <p:spPr>
          <a:xfrm>
            <a:off x="2233381" y="1782090"/>
            <a:ext cx="1762786" cy="209199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CF90FD0D-EF6B-F54B-917A-427101C65605}"/>
              </a:ext>
            </a:extLst>
          </p:cNvPr>
          <p:cNvGrpSpPr/>
          <p:nvPr/>
        </p:nvGrpSpPr>
        <p:grpSpPr>
          <a:xfrm>
            <a:off x="5574810" y="1278600"/>
            <a:ext cx="449287" cy="816818"/>
            <a:chOff x="640680" y="1774302"/>
            <a:chExt cx="661793" cy="120316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ECC2FFF-5606-5F45-B0FD-1A4AE7147788}"/>
                </a:ext>
              </a:extLst>
            </p:cNvPr>
            <p:cNvSpPr/>
            <p:nvPr/>
          </p:nvSpPr>
          <p:spPr>
            <a:xfrm>
              <a:off x="842264" y="1774302"/>
              <a:ext cx="451185" cy="451185"/>
            </a:xfrm>
            <a:prstGeom prst="ellipse">
              <a:avLst/>
            </a:prstGeom>
            <a:solidFill>
              <a:srgbClr val="D09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ihandform 50">
              <a:extLst>
                <a:ext uri="{FF2B5EF4-FFF2-40B4-BE49-F238E27FC236}">
                  <a16:creationId xmlns:a16="http://schemas.microsoft.com/office/drawing/2014/main" id="{0F8AC07D-A41A-E34C-988F-215977B1B565}"/>
                </a:ext>
              </a:extLst>
            </p:cNvPr>
            <p:cNvSpPr/>
            <p:nvPr/>
          </p:nvSpPr>
          <p:spPr>
            <a:xfrm>
              <a:off x="640680" y="2288431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090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E433FBCB-9412-A24D-A2BC-910313B9C7B5}"/>
              </a:ext>
            </a:extLst>
          </p:cNvPr>
          <p:cNvGrpSpPr/>
          <p:nvPr/>
        </p:nvGrpSpPr>
        <p:grpSpPr>
          <a:xfrm>
            <a:off x="603146" y="1278600"/>
            <a:ext cx="449288" cy="816819"/>
            <a:chOff x="505642" y="4584304"/>
            <a:chExt cx="661793" cy="120316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523331D-0DF0-9741-B23A-17E672BCFA22}"/>
                </a:ext>
              </a:extLst>
            </p:cNvPr>
            <p:cNvSpPr/>
            <p:nvPr/>
          </p:nvSpPr>
          <p:spPr>
            <a:xfrm>
              <a:off x="707226" y="4584304"/>
              <a:ext cx="451185" cy="451185"/>
            </a:xfrm>
            <a:prstGeom prst="ellipse">
              <a:avLst/>
            </a:prstGeom>
            <a:solidFill>
              <a:srgbClr val="DF7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Freihandform 53">
              <a:extLst>
                <a:ext uri="{FF2B5EF4-FFF2-40B4-BE49-F238E27FC236}">
                  <a16:creationId xmlns:a16="http://schemas.microsoft.com/office/drawing/2014/main" id="{0CAB028D-31E2-2D4D-B4C6-17187CE209CB}"/>
                </a:ext>
              </a:extLst>
            </p:cNvPr>
            <p:cNvSpPr/>
            <p:nvPr/>
          </p:nvSpPr>
          <p:spPr>
            <a:xfrm>
              <a:off x="505642" y="5098433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F7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23DCE40-1305-4B4E-90CD-8F815651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011" y="1992869"/>
            <a:ext cx="3515869" cy="1592443"/>
          </a:xfrm>
          <a:prstGeom prst="rect">
            <a:avLst/>
          </a:prstGeom>
        </p:spPr>
      </p:pic>
      <p:sp>
        <p:nvSpPr>
          <p:cNvPr id="55" name="Rechteck 54">
            <a:extLst>
              <a:ext uri="{FF2B5EF4-FFF2-40B4-BE49-F238E27FC236}">
                <a16:creationId xmlns:a16="http://schemas.microsoft.com/office/drawing/2014/main" id="{AE0BAF4A-FDB6-774F-982F-E44D1B80EE26}"/>
              </a:ext>
            </a:extLst>
          </p:cNvPr>
          <p:cNvSpPr/>
          <p:nvPr/>
        </p:nvSpPr>
        <p:spPr bwMode="auto">
          <a:xfrm>
            <a:off x="3720474" y="4130880"/>
            <a:ext cx="1560177" cy="75460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FDF1652-B64C-974D-95B6-5D8A5A9CF37A}"/>
              </a:ext>
            </a:extLst>
          </p:cNvPr>
          <p:cNvSpPr/>
          <p:nvPr/>
        </p:nvSpPr>
        <p:spPr>
          <a:xfrm>
            <a:off x="3720474" y="444007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  <a:r>
              <a:rPr lang="de-DE" dirty="0">
                <a:latin typeface="Apple Color Emoji" pitchFamily="2" charset="0"/>
              </a:rPr>
              <a:t>🔌👮🏻‍♂️💶📄📈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5822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F4AF553F-4090-A44A-B955-67F308A0C99D}"/>
              </a:ext>
            </a:extLst>
          </p:cNvPr>
          <p:cNvSpPr/>
          <p:nvPr/>
        </p:nvSpPr>
        <p:spPr bwMode="auto">
          <a:xfrm>
            <a:off x="3720474" y="984154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8C1531-6E0D-BA41-BB5C-39D6E783DE99}"/>
              </a:ext>
            </a:extLst>
          </p:cNvPr>
          <p:cNvSpPr/>
          <p:nvPr/>
        </p:nvSpPr>
        <p:spPr bwMode="auto">
          <a:xfrm>
            <a:off x="3739777" y="5309596"/>
            <a:ext cx="1560177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0BCFD05-6849-694E-BBCA-8C50592524CA}"/>
              </a:ext>
            </a:extLst>
          </p:cNvPr>
          <p:cNvCxnSpPr>
            <a:cxnSpLocks/>
          </p:cNvCxnSpPr>
          <p:nvPr/>
        </p:nvCxnSpPr>
        <p:spPr>
          <a:xfrm>
            <a:off x="4403324" y="1738753"/>
            <a:ext cx="0" cy="211222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E363B59-EEA1-9549-8F47-F4B944E6852B}"/>
              </a:ext>
            </a:extLst>
          </p:cNvPr>
          <p:cNvCxnSpPr>
            <a:cxnSpLocks/>
          </p:cNvCxnSpPr>
          <p:nvPr/>
        </p:nvCxnSpPr>
        <p:spPr>
          <a:xfrm flipV="1">
            <a:off x="4616388" y="1738753"/>
            <a:ext cx="0" cy="211222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01056BD-C610-0B45-8321-CD93A5BAF35E}"/>
              </a:ext>
            </a:extLst>
          </p:cNvPr>
          <p:cNvGrpSpPr/>
          <p:nvPr/>
        </p:nvGrpSpPr>
        <p:grpSpPr>
          <a:xfrm>
            <a:off x="3108309" y="1278600"/>
            <a:ext cx="455642" cy="828371"/>
            <a:chOff x="561586" y="3147831"/>
            <a:chExt cx="661793" cy="12031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CDF9D5-4951-1C48-B521-48D9E500FABB}"/>
                </a:ext>
              </a:extLst>
            </p:cNvPr>
            <p:cNvSpPr/>
            <p:nvPr/>
          </p:nvSpPr>
          <p:spPr>
            <a:xfrm>
              <a:off x="763170" y="3147831"/>
              <a:ext cx="451185" cy="451185"/>
            </a:xfrm>
            <a:prstGeom prst="ellipse">
              <a:avLst/>
            </a:prstGeom>
            <a:solidFill>
              <a:srgbClr val="58B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BB05A88F-28E3-2644-97D1-94D67C4886D3}"/>
                </a:ext>
              </a:extLst>
            </p:cNvPr>
            <p:cNvSpPr/>
            <p:nvPr/>
          </p:nvSpPr>
          <p:spPr>
            <a:xfrm>
              <a:off x="561586" y="3661960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58BB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6B8ACE56-9F60-064A-9DE1-ADDEBFACF22A}"/>
              </a:ext>
            </a:extLst>
          </p:cNvPr>
          <p:cNvSpPr/>
          <p:nvPr/>
        </p:nvSpPr>
        <p:spPr bwMode="auto">
          <a:xfrm>
            <a:off x="6172190" y="984152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AB98046F-B60A-2E4A-BE4A-2D5A46CDD5B0}"/>
              </a:ext>
            </a:extLst>
          </p:cNvPr>
          <p:cNvSpPr/>
          <p:nvPr/>
        </p:nvSpPr>
        <p:spPr bwMode="auto">
          <a:xfrm>
            <a:off x="1173834" y="984152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5EDB4F08-4558-BC46-AAA7-467C4FF1246C}"/>
              </a:ext>
            </a:extLst>
          </p:cNvPr>
          <p:cNvCxnSpPr>
            <a:cxnSpLocks/>
          </p:cNvCxnSpPr>
          <p:nvPr/>
        </p:nvCxnSpPr>
        <p:spPr>
          <a:xfrm flipH="1">
            <a:off x="4902021" y="1738752"/>
            <a:ext cx="1900818" cy="210067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DE34601E-1A74-D447-BD24-F5687685313F}"/>
              </a:ext>
            </a:extLst>
          </p:cNvPr>
          <p:cNvCxnSpPr>
            <a:cxnSpLocks/>
          </p:cNvCxnSpPr>
          <p:nvPr/>
        </p:nvCxnSpPr>
        <p:spPr>
          <a:xfrm flipV="1">
            <a:off x="5146771" y="1732573"/>
            <a:ext cx="1919854" cy="211840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F926DC13-518B-474E-BCBC-0428EAAD0643}"/>
              </a:ext>
            </a:extLst>
          </p:cNvPr>
          <p:cNvCxnSpPr>
            <a:cxnSpLocks/>
          </p:cNvCxnSpPr>
          <p:nvPr/>
        </p:nvCxnSpPr>
        <p:spPr>
          <a:xfrm flipH="1" flipV="1">
            <a:off x="2446444" y="1750306"/>
            <a:ext cx="1734145" cy="2100676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480D756-D664-8A44-90CA-6D939DB7F853}"/>
              </a:ext>
            </a:extLst>
          </p:cNvPr>
          <p:cNvCxnSpPr>
            <a:cxnSpLocks/>
          </p:cNvCxnSpPr>
          <p:nvPr/>
        </p:nvCxnSpPr>
        <p:spPr>
          <a:xfrm>
            <a:off x="2233381" y="1782090"/>
            <a:ext cx="1762786" cy="209199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CF90FD0D-EF6B-F54B-917A-427101C65605}"/>
              </a:ext>
            </a:extLst>
          </p:cNvPr>
          <p:cNvGrpSpPr/>
          <p:nvPr/>
        </p:nvGrpSpPr>
        <p:grpSpPr>
          <a:xfrm>
            <a:off x="5574810" y="1278600"/>
            <a:ext cx="449287" cy="816818"/>
            <a:chOff x="640680" y="1774302"/>
            <a:chExt cx="661793" cy="120316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ECC2FFF-5606-5F45-B0FD-1A4AE7147788}"/>
                </a:ext>
              </a:extLst>
            </p:cNvPr>
            <p:cNvSpPr/>
            <p:nvPr/>
          </p:nvSpPr>
          <p:spPr>
            <a:xfrm>
              <a:off x="842264" y="1774302"/>
              <a:ext cx="451185" cy="451185"/>
            </a:xfrm>
            <a:prstGeom prst="ellipse">
              <a:avLst/>
            </a:prstGeom>
            <a:solidFill>
              <a:srgbClr val="D09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ihandform 50">
              <a:extLst>
                <a:ext uri="{FF2B5EF4-FFF2-40B4-BE49-F238E27FC236}">
                  <a16:creationId xmlns:a16="http://schemas.microsoft.com/office/drawing/2014/main" id="{0F8AC07D-A41A-E34C-988F-215977B1B565}"/>
                </a:ext>
              </a:extLst>
            </p:cNvPr>
            <p:cNvSpPr/>
            <p:nvPr/>
          </p:nvSpPr>
          <p:spPr>
            <a:xfrm>
              <a:off x="640680" y="2288431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090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E433FBCB-9412-A24D-A2BC-910313B9C7B5}"/>
              </a:ext>
            </a:extLst>
          </p:cNvPr>
          <p:cNvGrpSpPr/>
          <p:nvPr/>
        </p:nvGrpSpPr>
        <p:grpSpPr>
          <a:xfrm>
            <a:off x="603146" y="1278600"/>
            <a:ext cx="449288" cy="816819"/>
            <a:chOff x="505642" y="4584304"/>
            <a:chExt cx="661793" cy="120316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523331D-0DF0-9741-B23A-17E672BCFA22}"/>
                </a:ext>
              </a:extLst>
            </p:cNvPr>
            <p:cNvSpPr/>
            <p:nvPr/>
          </p:nvSpPr>
          <p:spPr>
            <a:xfrm>
              <a:off x="707226" y="4584304"/>
              <a:ext cx="451185" cy="451185"/>
            </a:xfrm>
            <a:prstGeom prst="ellipse">
              <a:avLst/>
            </a:prstGeom>
            <a:solidFill>
              <a:srgbClr val="DF7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Freihandform 53">
              <a:extLst>
                <a:ext uri="{FF2B5EF4-FFF2-40B4-BE49-F238E27FC236}">
                  <a16:creationId xmlns:a16="http://schemas.microsoft.com/office/drawing/2014/main" id="{0CAB028D-31E2-2D4D-B4C6-17187CE209CB}"/>
                </a:ext>
              </a:extLst>
            </p:cNvPr>
            <p:cNvSpPr/>
            <p:nvPr/>
          </p:nvSpPr>
          <p:spPr>
            <a:xfrm>
              <a:off x="505642" y="5098433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F7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23DCE40-1305-4B4E-90CD-8F815651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011" y="1992869"/>
            <a:ext cx="3515869" cy="1592443"/>
          </a:xfrm>
          <a:prstGeom prst="rect">
            <a:avLst/>
          </a:prstGeom>
        </p:spPr>
      </p:pic>
      <p:sp>
        <p:nvSpPr>
          <p:cNvPr id="55" name="Rechteck 54">
            <a:extLst>
              <a:ext uri="{FF2B5EF4-FFF2-40B4-BE49-F238E27FC236}">
                <a16:creationId xmlns:a16="http://schemas.microsoft.com/office/drawing/2014/main" id="{AE0BAF4A-FDB6-774F-982F-E44D1B80EE26}"/>
              </a:ext>
            </a:extLst>
          </p:cNvPr>
          <p:cNvSpPr/>
          <p:nvPr/>
        </p:nvSpPr>
        <p:spPr bwMode="auto">
          <a:xfrm>
            <a:off x="3739777" y="5577941"/>
            <a:ext cx="1560177" cy="75460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4E005D6-B06C-3C46-A584-F6F2A4B997D8}"/>
              </a:ext>
            </a:extLst>
          </p:cNvPr>
          <p:cNvSpPr/>
          <p:nvPr/>
        </p:nvSpPr>
        <p:spPr bwMode="auto">
          <a:xfrm>
            <a:off x="3739776" y="3862533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 Gateway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21B81263-48F2-F648-910C-84B618021A02}"/>
              </a:ext>
            </a:extLst>
          </p:cNvPr>
          <p:cNvCxnSpPr>
            <a:cxnSpLocks/>
          </p:cNvCxnSpPr>
          <p:nvPr/>
        </p:nvCxnSpPr>
        <p:spPr>
          <a:xfrm>
            <a:off x="4403324" y="4617484"/>
            <a:ext cx="0" cy="692112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3D5C97CC-9D54-544D-90FF-C2E55F15F878}"/>
              </a:ext>
            </a:extLst>
          </p:cNvPr>
          <p:cNvCxnSpPr>
            <a:cxnSpLocks/>
          </p:cNvCxnSpPr>
          <p:nvPr/>
        </p:nvCxnSpPr>
        <p:spPr>
          <a:xfrm flipV="1">
            <a:off x="4616388" y="4617485"/>
            <a:ext cx="0" cy="692111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37F736B6-F3C7-0B4B-9D51-52D826CF04EA}"/>
              </a:ext>
            </a:extLst>
          </p:cNvPr>
          <p:cNvSpPr/>
          <p:nvPr/>
        </p:nvSpPr>
        <p:spPr>
          <a:xfrm>
            <a:off x="3720474" y="416714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  <a:r>
              <a:rPr lang="de-DE" dirty="0">
                <a:latin typeface="Apple Color Emoji" pitchFamily="2" charset="0"/>
              </a:rPr>
              <a:t>🔌👮🏻‍♂️💶📄📈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756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F4AF553F-4090-A44A-B955-67F308A0C99D}"/>
              </a:ext>
            </a:extLst>
          </p:cNvPr>
          <p:cNvSpPr/>
          <p:nvPr/>
        </p:nvSpPr>
        <p:spPr bwMode="auto">
          <a:xfrm>
            <a:off x="3720474" y="984154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8C1531-6E0D-BA41-BB5C-39D6E783DE99}"/>
              </a:ext>
            </a:extLst>
          </p:cNvPr>
          <p:cNvSpPr/>
          <p:nvPr/>
        </p:nvSpPr>
        <p:spPr bwMode="auto">
          <a:xfrm>
            <a:off x="3739777" y="5309596"/>
            <a:ext cx="1560177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0BCFD05-6849-694E-BBCA-8C50592524CA}"/>
              </a:ext>
            </a:extLst>
          </p:cNvPr>
          <p:cNvCxnSpPr>
            <a:cxnSpLocks/>
          </p:cNvCxnSpPr>
          <p:nvPr/>
        </p:nvCxnSpPr>
        <p:spPr>
          <a:xfrm>
            <a:off x="4403324" y="1738753"/>
            <a:ext cx="0" cy="211222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E363B59-EEA1-9549-8F47-F4B944E6852B}"/>
              </a:ext>
            </a:extLst>
          </p:cNvPr>
          <p:cNvCxnSpPr>
            <a:cxnSpLocks/>
          </p:cNvCxnSpPr>
          <p:nvPr/>
        </p:nvCxnSpPr>
        <p:spPr>
          <a:xfrm flipV="1">
            <a:off x="4616388" y="1738753"/>
            <a:ext cx="0" cy="211222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01056BD-C610-0B45-8321-CD93A5BAF35E}"/>
              </a:ext>
            </a:extLst>
          </p:cNvPr>
          <p:cNvGrpSpPr/>
          <p:nvPr/>
        </p:nvGrpSpPr>
        <p:grpSpPr>
          <a:xfrm>
            <a:off x="3108309" y="1278600"/>
            <a:ext cx="455642" cy="828371"/>
            <a:chOff x="561586" y="3147831"/>
            <a:chExt cx="661793" cy="12031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CDF9D5-4951-1C48-B521-48D9E500FABB}"/>
                </a:ext>
              </a:extLst>
            </p:cNvPr>
            <p:cNvSpPr/>
            <p:nvPr/>
          </p:nvSpPr>
          <p:spPr>
            <a:xfrm>
              <a:off x="763170" y="3147831"/>
              <a:ext cx="451185" cy="451185"/>
            </a:xfrm>
            <a:prstGeom prst="ellipse">
              <a:avLst/>
            </a:prstGeom>
            <a:solidFill>
              <a:srgbClr val="58B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BB05A88F-28E3-2644-97D1-94D67C4886D3}"/>
                </a:ext>
              </a:extLst>
            </p:cNvPr>
            <p:cNvSpPr/>
            <p:nvPr/>
          </p:nvSpPr>
          <p:spPr>
            <a:xfrm>
              <a:off x="561586" y="3661960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58BB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6B8ACE56-9F60-064A-9DE1-ADDEBFACF22A}"/>
              </a:ext>
            </a:extLst>
          </p:cNvPr>
          <p:cNvSpPr/>
          <p:nvPr/>
        </p:nvSpPr>
        <p:spPr bwMode="auto">
          <a:xfrm>
            <a:off x="6172190" y="984152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AB98046F-B60A-2E4A-BE4A-2D5A46CDD5B0}"/>
              </a:ext>
            </a:extLst>
          </p:cNvPr>
          <p:cNvSpPr/>
          <p:nvPr/>
        </p:nvSpPr>
        <p:spPr bwMode="auto">
          <a:xfrm>
            <a:off x="1173834" y="984152"/>
            <a:ext cx="1560177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5EDB4F08-4558-BC46-AAA7-467C4FF1246C}"/>
              </a:ext>
            </a:extLst>
          </p:cNvPr>
          <p:cNvCxnSpPr>
            <a:cxnSpLocks/>
          </p:cNvCxnSpPr>
          <p:nvPr/>
        </p:nvCxnSpPr>
        <p:spPr>
          <a:xfrm flipH="1">
            <a:off x="4902021" y="1738752"/>
            <a:ext cx="1900818" cy="210067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DE34601E-1A74-D447-BD24-F5687685313F}"/>
              </a:ext>
            </a:extLst>
          </p:cNvPr>
          <p:cNvCxnSpPr>
            <a:cxnSpLocks/>
          </p:cNvCxnSpPr>
          <p:nvPr/>
        </p:nvCxnSpPr>
        <p:spPr>
          <a:xfrm flipV="1">
            <a:off x="5146771" y="1732573"/>
            <a:ext cx="1919854" cy="211840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F926DC13-518B-474E-BCBC-0428EAAD0643}"/>
              </a:ext>
            </a:extLst>
          </p:cNvPr>
          <p:cNvCxnSpPr>
            <a:cxnSpLocks/>
          </p:cNvCxnSpPr>
          <p:nvPr/>
        </p:nvCxnSpPr>
        <p:spPr>
          <a:xfrm flipH="1" flipV="1">
            <a:off x="2446444" y="1750306"/>
            <a:ext cx="1734145" cy="2100676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480D756-D664-8A44-90CA-6D939DB7F853}"/>
              </a:ext>
            </a:extLst>
          </p:cNvPr>
          <p:cNvCxnSpPr>
            <a:cxnSpLocks/>
          </p:cNvCxnSpPr>
          <p:nvPr/>
        </p:nvCxnSpPr>
        <p:spPr>
          <a:xfrm>
            <a:off x="2233381" y="1782090"/>
            <a:ext cx="1762786" cy="209199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CF90FD0D-EF6B-F54B-917A-427101C65605}"/>
              </a:ext>
            </a:extLst>
          </p:cNvPr>
          <p:cNvGrpSpPr/>
          <p:nvPr/>
        </p:nvGrpSpPr>
        <p:grpSpPr>
          <a:xfrm>
            <a:off x="5574810" y="1278600"/>
            <a:ext cx="449287" cy="816818"/>
            <a:chOff x="640680" y="1774302"/>
            <a:chExt cx="661793" cy="120316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ECC2FFF-5606-5F45-B0FD-1A4AE7147788}"/>
                </a:ext>
              </a:extLst>
            </p:cNvPr>
            <p:cNvSpPr/>
            <p:nvPr/>
          </p:nvSpPr>
          <p:spPr>
            <a:xfrm>
              <a:off x="842264" y="1774302"/>
              <a:ext cx="451185" cy="451185"/>
            </a:xfrm>
            <a:prstGeom prst="ellipse">
              <a:avLst/>
            </a:prstGeom>
            <a:solidFill>
              <a:srgbClr val="D09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ihandform 50">
              <a:extLst>
                <a:ext uri="{FF2B5EF4-FFF2-40B4-BE49-F238E27FC236}">
                  <a16:creationId xmlns:a16="http://schemas.microsoft.com/office/drawing/2014/main" id="{0F8AC07D-A41A-E34C-988F-215977B1B565}"/>
                </a:ext>
              </a:extLst>
            </p:cNvPr>
            <p:cNvSpPr/>
            <p:nvPr/>
          </p:nvSpPr>
          <p:spPr>
            <a:xfrm>
              <a:off x="640680" y="2288431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090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E433FBCB-9412-A24D-A2BC-910313B9C7B5}"/>
              </a:ext>
            </a:extLst>
          </p:cNvPr>
          <p:cNvGrpSpPr/>
          <p:nvPr/>
        </p:nvGrpSpPr>
        <p:grpSpPr>
          <a:xfrm>
            <a:off x="603146" y="1278600"/>
            <a:ext cx="449288" cy="816819"/>
            <a:chOff x="505642" y="4584304"/>
            <a:chExt cx="661793" cy="120316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523331D-0DF0-9741-B23A-17E672BCFA22}"/>
                </a:ext>
              </a:extLst>
            </p:cNvPr>
            <p:cNvSpPr/>
            <p:nvPr/>
          </p:nvSpPr>
          <p:spPr>
            <a:xfrm>
              <a:off x="707226" y="4584304"/>
              <a:ext cx="451185" cy="451185"/>
            </a:xfrm>
            <a:prstGeom prst="ellipse">
              <a:avLst/>
            </a:prstGeom>
            <a:solidFill>
              <a:srgbClr val="DF7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Freihandform 53">
              <a:extLst>
                <a:ext uri="{FF2B5EF4-FFF2-40B4-BE49-F238E27FC236}">
                  <a16:creationId xmlns:a16="http://schemas.microsoft.com/office/drawing/2014/main" id="{0CAB028D-31E2-2D4D-B4C6-17187CE209CB}"/>
                </a:ext>
              </a:extLst>
            </p:cNvPr>
            <p:cNvSpPr/>
            <p:nvPr/>
          </p:nvSpPr>
          <p:spPr>
            <a:xfrm>
              <a:off x="505642" y="5098433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F7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23DCE40-1305-4B4E-90CD-8F815651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011" y="1992869"/>
            <a:ext cx="3515869" cy="1592443"/>
          </a:xfrm>
          <a:prstGeom prst="rect">
            <a:avLst/>
          </a:prstGeom>
        </p:spPr>
      </p:pic>
      <p:sp>
        <p:nvSpPr>
          <p:cNvPr id="55" name="Rechteck 54">
            <a:extLst>
              <a:ext uri="{FF2B5EF4-FFF2-40B4-BE49-F238E27FC236}">
                <a16:creationId xmlns:a16="http://schemas.microsoft.com/office/drawing/2014/main" id="{AE0BAF4A-FDB6-774F-982F-E44D1B80EE26}"/>
              </a:ext>
            </a:extLst>
          </p:cNvPr>
          <p:cNvSpPr/>
          <p:nvPr/>
        </p:nvSpPr>
        <p:spPr bwMode="auto">
          <a:xfrm>
            <a:off x="3739777" y="5577941"/>
            <a:ext cx="1560177" cy="75460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4E005D6-B06C-3C46-A584-F6F2A4B997D8}"/>
              </a:ext>
            </a:extLst>
          </p:cNvPr>
          <p:cNvSpPr/>
          <p:nvPr/>
        </p:nvSpPr>
        <p:spPr bwMode="auto">
          <a:xfrm>
            <a:off x="3739776" y="3862533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 Gateway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AB11FF2-4698-524E-AAF5-7112A1DE08BC}"/>
              </a:ext>
            </a:extLst>
          </p:cNvPr>
          <p:cNvSpPr/>
          <p:nvPr/>
        </p:nvSpPr>
        <p:spPr bwMode="auto">
          <a:xfrm>
            <a:off x="1173834" y="5309596"/>
            <a:ext cx="1560177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C6FC232-8209-8D49-84ED-647D1E07FC8D}"/>
              </a:ext>
            </a:extLst>
          </p:cNvPr>
          <p:cNvSpPr/>
          <p:nvPr/>
        </p:nvSpPr>
        <p:spPr bwMode="auto">
          <a:xfrm>
            <a:off x="1173834" y="5577941"/>
            <a:ext cx="1560177" cy="75460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049ECA5-D614-F548-BD4D-1433EBD545E0}"/>
              </a:ext>
            </a:extLst>
          </p:cNvPr>
          <p:cNvSpPr/>
          <p:nvPr/>
        </p:nvSpPr>
        <p:spPr bwMode="auto">
          <a:xfrm>
            <a:off x="6172190" y="5309596"/>
            <a:ext cx="1560177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BDB6DEA-784A-0944-91A9-3B8F6A3AFBA8}"/>
              </a:ext>
            </a:extLst>
          </p:cNvPr>
          <p:cNvSpPr/>
          <p:nvPr/>
        </p:nvSpPr>
        <p:spPr bwMode="auto">
          <a:xfrm>
            <a:off x="6172190" y="5577941"/>
            <a:ext cx="1560177" cy="75460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2369E210-4EF4-4540-9370-0267D9AE280B}"/>
              </a:ext>
            </a:extLst>
          </p:cNvPr>
          <p:cNvCxnSpPr>
            <a:cxnSpLocks/>
          </p:cNvCxnSpPr>
          <p:nvPr/>
        </p:nvCxnSpPr>
        <p:spPr>
          <a:xfrm>
            <a:off x="1973157" y="4941888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118CA63B-A403-BE41-A938-1F269C641AA3}"/>
              </a:ext>
            </a:extLst>
          </p:cNvPr>
          <p:cNvCxnSpPr>
            <a:cxnSpLocks/>
          </p:cNvCxnSpPr>
          <p:nvPr/>
        </p:nvCxnSpPr>
        <p:spPr>
          <a:xfrm>
            <a:off x="1953922" y="4941888"/>
            <a:ext cx="4998356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7E240631-1394-404E-823A-7E290FD8EA2D}"/>
              </a:ext>
            </a:extLst>
          </p:cNvPr>
          <p:cNvCxnSpPr>
            <a:cxnSpLocks/>
          </p:cNvCxnSpPr>
          <p:nvPr/>
        </p:nvCxnSpPr>
        <p:spPr>
          <a:xfrm flipV="1">
            <a:off x="4500563" y="4595833"/>
            <a:ext cx="0" cy="529909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884F1C6E-B40D-0846-BEB5-643F24EDB675}"/>
              </a:ext>
            </a:extLst>
          </p:cNvPr>
          <p:cNvCxnSpPr>
            <a:cxnSpLocks/>
          </p:cNvCxnSpPr>
          <p:nvPr/>
        </p:nvCxnSpPr>
        <p:spPr>
          <a:xfrm>
            <a:off x="4500563" y="4941888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FF18FEA8-8CFD-994E-9626-5C3994210675}"/>
              </a:ext>
            </a:extLst>
          </p:cNvPr>
          <p:cNvCxnSpPr>
            <a:cxnSpLocks/>
          </p:cNvCxnSpPr>
          <p:nvPr/>
        </p:nvCxnSpPr>
        <p:spPr>
          <a:xfrm>
            <a:off x="6952278" y="4941888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 43">
            <a:extLst>
              <a:ext uri="{FF2B5EF4-FFF2-40B4-BE49-F238E27FC236}">
                <a16:creationId xmlns:a16="http://schemas.microsoft.com/office/drawing/2014/main" id="{4574887E-19F3-5C40-9933-3A3A7C0D9D34}"/>
              </a:ext>
            </a:extLst>
          </p:cNvPr>
          <p:cNvSpPr/>
          <p:nvPr/>
        </p:nvSpPr>
        <p:spPr>
          <a:xfrm>
            <a:off x="3720474" y="416714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  <a:r>
              <a:rPr lang="de-DE" dirty="0">
                <a:latin typeface="Apple Color Emoji" pitchFamily="2" charset="0"/>
              </a:rPr>
              <a:t>🔌👮🏻‍♂️💶📄📈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9462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DFB4B-20D2-4241-9EFE-CBAB03CF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 Gateway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D4213C3-18C9-7943-A169-4AEA2F15491F}"/>
              </a:ext>
            </a:extLst>
          </p:cNvPr>
          <p:cNvSpPr/>
          <p:nvPr/>
        </p:nvSpPr>
        <p:spPr bwMode="auto">
          <a:xfrm>
            <a:off x="2795943" y="2743201"/>
            <a:ext cx="3409239" cy="16496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Proxy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652C31-30A8-5048-890A-B38FF3768B21}"/>
              </a:ext>
            </a:extLst>
          </p:cNvPr>
          <p:cNvSpPr/>
          <p:nvPr/>
        </p:nvSpPr>
        <p:spPr bwMode="auto">
          <a:xfrm>
            <a:off x="495104" y="2743201"/>
            <a:ext cx="1560177" cy="164969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Client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DA0B7C1-4F75-5F4A-B87E-B48B19420F00}"/>
              </a:ext>
            </a:extLst>
          </p:cNvPr>
          <p:cNvSpPr/>
          <p:nvPr/>
        </p:nvSpPr>
        <p:spPr bwMode="auto">
          <a:xfrm>
            <a:off x="6955173" y="2743201"/>
            <a:ext cx="1560177" cy="164969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D425189-51DD-9B48-8FD8-0BA035CCAFC7}"/>
              </a:ext>
            </a:extLst>
          </p:cNvPr>
          <p:cNvCxnSpPr>
            <a:cxnSpLocks/>
          </p:cNvCxnSpPr>
          <p:nvPr/>
        </p:nvCxnSpPr>
        <p:spPr>
          <a:xfrm flipV="1">
            <a:off x="2055281" y="3299381"/>
            <a:ext cx="740662" cy="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4BF9C48E-9A9C-274A-9B51-4B8FFB13D6F3}"/>
              </a:ext>
            </a:extLst>
          </p:cNvPr>
          <p:cNvSpPr/>
          <p:nvPr/>
        </p:nvSpPr>
        <p:spPr bwMode="auto">
          <a:xfrm>
            <a:off x="2795944" y="3033711"/>
            <a:ext cx="946498" cy="1217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Client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595662C-910B-4F41-A9A4-18405154D195}"/>
              </a:ext>
            </a:extLst>
          </p:cNvPr>
          <p:cNvSpPr/>
          <p:nvPr/>
        </p:nvSpPr>
        <p:spPr bwMode="auto">
          <a:xfrm>
            <a:off x="5258684" y="3033711"/>
            <a:ext cx="946498" cy="1217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0F7CD0F-04DA-CA48-86E4-2B0717662ACF}"/>
              </a:ext>
            </a:extLst>
          </p:cNvPr>
          <p:cNvSpPr/>
          <p:nvPr/>
        </p:nvSpPr>
        <p:spPr bwMode="auto">
          <a:xfrm>
            <a:off x="3957073" y="3033711"/>
            <a:ext cx="399047" cy="1217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62C9F2B-4A72-F74E-980B-6C1A44474846}"/>
              </a:ext>
            </a:extLst>
          </p:cNvPr>
          <p:cNvSpPr/>
          <p:nvPr/>
        </p:nvSpPr>
        <p:spPr bwMode="auto">
          <a:xfrm>
            <a:off x="4607878" y="3033711"/>
            <a:ext cx="399047" cy="1217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E8F27D5-7D22-A14F-BD68-FD398AA98BD0}"/>
              </a:ext>
            </a:extLst>
          </p:cNvPr>
          <p:cNvCxnSpPr>
            <a:cxnSpLocks/>
          </p:cNvCxnSpPr>
          <p:nvPr/>
        </p:nvCxnSpPr>
        <p:spPr>
          <a:xfrm flipV="1">
            <a:off x="6214511" y="3299380"/>
            <a:ext cx="740662" cy="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90A62A6-CBBF-E34E-97DD-C2769740BF6B}"/>
              </a:ext>
            </a:extLst>
          </p:cNvPr>
          <p:cNvCxnSpPr>
            <a:cxnSpLocks/>
          </p:cNvCxnSpPr>
          <p:nvPr/>
        </p:nvCxnSpPr>
        <p:spPr>
          <a:xfrm flipH="1">
            <a:off x="2055281" y="4004852"/>
            <a:ext cx="731332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FF05068-1949-EA4E-87AE-D54459B852FD}"/>
              </a:ext>
            </a:extLst>
          </p:cNvPr>
          <p:cNvCxnSpPr>
            <a:cxnSpLocks/>
          </p:cNvCxnSpPr>
          <p:nvPr/>
        </p:nvCxnSpPr>
        <p:spPr>
          <a:xfrm flipH="1">
            <a:off x="6175736" y="4015044"/>
            <a:ext cx="731332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05195BE-BDF1-4549-9E62-AC52143C98A7}"/>
              </a:ext>
            </a:extLst>
          </p:cNvPr>
          <p:cNvCxnSpPr>
            <a:cxnSpLocks/>
          </p:cNvCxnSpPr>
          <p:nvPr/>
        </p:nvCxnSpPr>
        <p:spPr>
          <a:xfrm flipV="1">
            <a:off x="2810104" y="3299380"/>
            <a:ext cx="3404407" cy="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5920BD37-0210-C54F-BCA7-E6EF012CE72E}"/>
              </a:ext>
            </a:extLst>
          </p:cNvPr>
          <p:cNvCxnSpPr>
            <a:cxnSpLocks/>
          </p:cNvCxnSpPr>
          <p:nvPr/>
        </p:nvCxnSpPr>
        <p:spPr>
          <a:xfrm flipH="1" flipV="1">
            <a:off x="2810104" y="4004853"/>
            <a:ext cx="3404407" cy="10191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7510E9C9-C748-0945-ABD9-542A3034B099}"/>
              </a:ext>
            </a:extLst>
          </p:cNvPr>
          <p:cNvSpPr/>
          <p:nvPr/>
        </p:nvSpPr>
        <p:spPr>
          <a:xfrm>
            <a:off x="3941416" y="33803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BDE5287-21D3-7048-A8C9-2B01677CF9E3}"/>
              </a:ext>
            </a:extLst>
          </p:cNvPr>
          <p:cNvSpPr/>
          <p:nvPr/>
        </p:nvSpPr>
        <p:spPr>
          <a:xfrm>
            <a:off x="4616817" y="33803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pple Color Emoji" pitchFamily="2" charset="0"/>
              </a:rPr>
              <a:t>📈</a:t>
            </a:r>
            <a:endParaRPr lang="de-DE" dirty="0"/>
          </a:p>
        </p:txBody>
      </p:sp>
      <p:sp>
        <p:nvSpPr>
          <p:cNvPr id="26" name="Rechteckige Legende 25">
            <a:extLst>
              <a:ext uri="{FF2B5EF4-FFF2-40B4-BE49-F238E27FC236}">
                <a16:creationId xmlns:a16="http://schemas.microsoft.com/office/drawing/2014/main" id="{B588B998-ACAE-FE49-B1AE-35EB12A1D29B}"/>
              </a:ext>
            </a:extLst>
          </p:cNvPr>
          <p:cNvSpPr/>
          <p:nvPr/>
        </p:nvSpPr>
        <p:spPr bwMode="auto">
          <a:xfrm>
            <a:off x="4162623" y="1796118"/>
            <a:ext cx="1418897" cy="531126"/>
          </a:xfrm>
          <a:prstGeom prst="wedgeRectCallout">
            <a:avLst>
              <a:gd name="adj1" fmla="val -50473"/>
              <a:gd name="adj2" fmla="val 177992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Versteht etwas von REST, JSON, </a:t>
            </a:r>
            <a:r>
              <a:rPr lang="de-DE" sz="105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Swagger</a:t>
            </a:r>
            <a:endParaRPr lang="de-DE" sz="10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83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>
            <a:extLst>
              <a:ext uri="{FF2B5EF4-FFF2-40B4-BE49-F238E27FC236}">
                <a16:creationId xmlns:a16="http://schemas.microsoft.com/office/drawing/2014/main" id="{28B11960-6D16-B244-B340-73665B54E7A0}"/>
              </a:ext>
            </a:extLst>
          </p:cNvPr>
          <p:cNvSpPr/>
          <p:nvPr/>
        </p:nvSpPr>
        <p:spPr bwMode="auto">
          <a:xfrm>
            <a:off x="4365919" y="3926050"/>
            <a:ext cx="899583" cy="58724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Edge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FF4E4FC-86B1-5A40-BC19-D16EDC5FAB1B}"/>
              </a:ext>
            </a:extLst>
          </p:cNvPr>
          <p:cNvSpPr/>
          <p:nvPr/>
        </p:nvSpPr>
        <p:spPr bwMode="auto">
          <a:xfrm>
            <a:off x="4365919" y="5146376"/>
            <a:ext cx="899583" cy="58724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Edge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5783252" y="2524151"/>
            <a:ext cx="1227666" cy="320947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 b="1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4137319" y="2519571"/>
            <a:ext cx="899583" cy="5872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Edge Proxy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783253" y="2524151"/>
            <a:ext cx="638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Registry</a:t>
            </a:r>
          </a:p>
        </p:txBody>
      </p:sp>
      <p:cxnSp>
        <p:nvCxnSpPr>
          <p:cNvPr id="12" name="Gerade Verbindung mit Pfeil 11"/>
          <p:cNvCxnSpPr>
            <a:cxnSpLocks/>
          </p:cNvCxnSpPr>
          <p:nvPr/>
        </p:nvCxnSpPr>
        <p:spPr bwMode="auto">
          <a:xfrm>
            <a:off x="5265769" y="4219673"/>
            <a:ext cx="51695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3" name="Gerade Verbindung mit Pfeil 12"/>
          <p:cNvCxnSpPr>
            <a:cxnSpLocks/>
            <a:endCxn id="39" idx="0"/>
          </p:cNvCxnSpPr>
          <p:nvPr/>
        </p:nvCxnSpPr>
        <p:spPr bwMode="auto">
          <a:xfrm>
            <a:off x="4587110" y="4523530"/>
            <a:ext cx="0" cy="39424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5" name="Gerade Verbindung mit Pfeil 14"/>
          <p:cNvCxnSpPr>
            <a:cxnSpLocks/>
          </p:cNvCxnSpPr>
          <p:nvPr/>
        </p:nvCxnSpPr>
        <p:spPr bwMode="auto">
          <a:xfrm>
            <a:off x="4812274" y="2985669"/>
            <a:ext cx="970445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8" name="Gerade Verbindung mit Pfeil 17"/>
          <p:cNvCxnSpPr>
            <a:cxnSpLocks/>
            <a:stCxn id="4" idx="2"/>
            <a:endCxn id="30" idx="0"/>
          </p:cNvCxnSpPr>
          <p:nvPr/>
        </p:nvCxnSpPr>
        <p:spPr bwMode="auto">
          <a:xfrm>
            <a:off x="4587110" y="3106818"/>
            <a:ext cx="0" cy="59063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Gerade Verbindung mit Pfeil 21"/>
          <p:cNvCxnSpPr>
            <a:cxnSpLocks/>
            <a:stCxn id="4" idx="0"/>
          </p:cNvCxnSpPr>
          <p:nvPr/>
        </p:nvCxnSpPr>
        <p:spPr bwMode="auto">
          <a:xfrm flipV="1">
            <a:off x="4587110" y="2020490"/>
            <a:ext cx="0" cy="49908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1CC83EA8-1EA9-504F-888B-25705E627F23}"/>
              </a:ext>
            </a:extLst>
          </p:cNvPr>
          <p:cNvSpPr/>
          <p:nvPr/>
        </p:nvSpPr>
        <p:spPr bwMode="auto">
          <a:xfrm>
            <a:off x="4381272" y="2877313"/>
            <a:ext cx="418399" cy="22998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LB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07D61552-7B70-6347-ADC7-51D1730E242B}"/>
              </a:ext>
            </a:extLst>
          </p:cNvPr>
          <p:cNvSpPr/>
          <p:nvPr/>
        </p:nvSpPr>
        <p:spPr bwMode="auto">
          <a:xfrm>
            <a:off x="4251619" y="3811750"/>
            <a:ext cx="899583" cy="58724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Edge Proxy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5D5EB53-80F0-BC41-9545-82F3ECBA34A2}"/>
              </a:ext>
            </a:extLst>
          </p:cNvPr>
          <p:cNvSpPr/>
          <p:nvPr/>
        </p:nvSpPr>
        <p:spPr bwMode="auto">
          <a:xfrm>
            <a:off x="4137319" y="3697450"/>
            <a:ext cx="899583" cy="58724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Service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778073-764C-F94F-BF46-BD6CDD0E68F3}"/>
              </a:ext>
            </a:extLst>
          </p:cNvPr>
          <p:cNvSpPr/>
          <p:nvPr/>
        </p:nvSpPr>
        <p:spPr bwMode="auto">
          <a:xfrm>
            <a:off x="4251619" y="5032076"/>
            <a:ext cx="899583" cy="58724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Edge Proxy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46478F3-9B70-F443-A276-89C9B28E4752}"/>
              </a:ext>
            </a:extLst>
          </p:cNvPr>
          <p:cNvSpPr/>
          <p:nvPr/>
        </p:nvSpPr>
        <p:spPr bwMode="auto">
          <a:xfrm>
            <a:off x="4137319" y="4917776"/>
            <a:ext cx="899583" cy="58724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Service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DCC18C5F-54E7-E54B-B63C-78E077470AE1}"/>
              </a:ext>
            </a:extLst>
          </p:cNvPr>
          <p:cNvSpPr/>
          <p:nvPr/>
        </p:nvSpPr>
        <p:spPr bwMode="auto">
          <a:xfrm>
            <a:off x="4355853" y="4034158"/>
            <a:ext cx="418399" cy="22998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LB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7C600545-5C8B-B044-B516-DB541A43ED9A}"/>
              </a:ext>
            </a:extLst>
          </p:cNvPr>
          <p:cNvCxnSpPr>
            <a:cxnSpLocks/>
          </p:cNvCxnSpPr>
          <p:nvPr/>
        </p:nvCxnSpPr>
        <p:spPr bwMode="auto">
          <a:xfrm>
            <a:off x="5265769" y="5439999"/>
            <a:ext cx="51695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5" name="Titel 44">
            <a:extLst>
              <a:ext uri="{FF2B5EF4-FFF2-40B4-BE49-F238E27FC236}">
                <a16:creationId xmlns:a16="http://schemas.microsoft.com/office/drawing/2014/main" id="{7A41ECB5-22C4-6F44-8AF2-9AB5C59C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Edge Proxy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A2E2ED2-15FE-704E-A0C1-EDF32147E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107" y="970425"/>
            <a:ext cx="2062779" cy="11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36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9EB18-318D-5A40-8DDB-F218974A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DBC48A-5FE6-0643-89A3-FB0E227AE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ist ein API?</a:t>
            </a:r>
          </a:p>
          <a:p>
            <a:r>
              <a:rPr lang="de-DE" dirty="0"/>
              <a:t>Reverse Proxy</a:t>
            </a:r>
          </a:p>
          <a:p>
            <a:r>
              <a:rPr lang="de-DE" dirty="0"/>
              <a:t>API Gateway</a:t>
            </a:r>
          </a:p>
          <a:p>
            <a:r>
              <a:rPr lang="de-DE" dirty="0">
                <a:solidFill>
                  <a:srgbClr val="FF0000"/>
                </a:solidFill>
              </a:rPr>
              <a:t>API Management</a:t>
            </a:r>
          </a:p>
        </p:txBody>
      </p:sp>
    </p:spTree>
    <p:extLst>
      <p:ext uri="{BB962C8B-B14F-4D97-AF65-F5344CB8AC3E}">
        <p14:creationId xmlns:p14="http://schemas.microsoft.com/office/powerpoint/2010/main" val="3982179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 bwMode="auto">
          <a:xfrm>
            <a:off x="4176889" y="4911386"/>
            <a:ext cx="2017889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6793646" y="2825574"/>
            <a:ext cx="2044400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581978" y="2825574"/>
            <a:ext cx="211667" cy="1241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>
            <a:off x="4916867" y="3104444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Gerade Verbindung mit Pfeil 7"/>
          <p:cNvCxnSpPr/>
          <p:nvPr/>
        </p:nvCxnSpPr>
        <p:spPr bwMode="auto">
          <a:xfrm>
            <a:off x="4916867" y="3722510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9" name="Textfeld 8"/>
          <p:cNvSpPr txBox="1"/>
          <p:nvPr/>
        </p:nvSpPr>
        <p:spPr>
          <a:xfrm>
            <a:off x="6793645" y="2825574"/>
            <a:ext cx="204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Implementierung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4176889" y="2825574"/>
            <a:ext cx="1125920" cy="124177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76889" y="282557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API GW</a:t>
            </a:r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2525889" y="3101770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2525889" y="3719836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15" name="Rechteck 14"/>
          <p:cNvSpPr/>
          <p:nvPr/>
        </p:nvSpPr>
        <p:spPr bwMode="auto">
          <a:xfrm>
            <a:off x="508000" y="2822900"/>
            <a:ext cx="2017889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08000" y="2839984"/>
            <a:ext cx="82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Client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892382" y="128494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Abo</a:t>
            </a: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165" y="5284085"/>
            <a:ext cx="974644" cy="796974"/>
          </a:xfrm>
          <a:prstGeom prst="rect">
            <a:avLst/>
          </a:prstGeom>
        </p:spPr>
      </p:pic>
      <p:cxnSp>
        <p:nvCxnSpPr>
          <p:cNvPr id="21" name="Gerade Verbindung 20"/>
          <p:cNvCxnSpPr>
            <a:cxnSpLocks/>
            <a:endCxn id="10" idx="2"/>
          </p:cNvCxnSpPr>
          <p:nvPr/>
        </p:nvCxnSpPr>
        <p:spPr bwMode="auto">
          <a:xfrm flipV="1">
            <a:off x="4546878" y="4067352"/>
            <a:ext cx="192971" cy="8440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ffectLst/>
        </p:spPr>
      </p:cxn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478" y="3233876"/>
            <a:ext cx="558800" cy="673100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 bwMode="auto">
          <a:xfrm>
            <a:off x="4176889" y="734087"/>
            <a:ext cx="2017889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176889" y="704205"/>
            <a:ext cx="130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Developer</a:t>
            </a:r>
          </a:p>
          <a:p>
            <a:r>
              <a:rPr lang="de-DE" b="1" dirty="0"/>
              <a:t>Portal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369" y="1038241"/>
            <a:ext cx="1398334" cy="932223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4176889" y="4911386"/>
            <a:ext cx="1877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Admin Konsole</a:t>
            </a:r>
          </a:p>
          <a:p>
            <a:endParaRPr lang="de-DE" b="1" dirty="0"/>
          </a:p>
        </p:txBody>
      </p:sp>
      <p:cxnSp>
        <p:nvCxnSpPr>
          <p:cNvPr id="27" name="Gerade Verbindung 26"/>
          <p:cNvCxnSpPr/>
          <p:nvPr/>
        </p:nvCxnSpPr>
        <p:spPr bwMode="auto">
          <a:xfrm flipV="1">
            <a:off x="4539685" y="1989807"/>
            <a:ext cx="0" cy="8440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ffectLst/>
        </p:spPr>
      </p:cxnSp>
      <p:sp>
        <p:nvSpPr>
          <p:cNvPr id="12" name="Freihandform 11"/>
          <p:cNvSpPr/>
          <p:nvPr/>
        </p:nvSpPr>
        <p:spPr>
          <a:xfrm>
            <a:off x="2136588" y="1284941"/>
            <a:ext cx="2017059" cy="1509059"/>
          </a:xfrm>
          <a:custGeom>
            <a:avLst/>
            <a:gdLst>
              <a:gd name="connsiteX0" fmla="*/ 0 w 2017059"/>
              <a:gd name="connsiteY0" fmla="*/ 1509059 h 1509059"/>
              <a:gd name="connsiteX1" fmla="*/ 522941 w 2017059"/>
              <a:gd name="connsiteY1" fmla="*/ 358588 h 1509059"/>
              <a:gd name="connsiteX2" fmla="*/ 2017059 w 2017059"/>
              <a:gd name="connsiteY2" fmla="*/ 0 h 15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7059" h="1509059">
                <a:moveTo>
                  <a:pt x="0" y="1509059"/>
                </a:moveTo>
                <a:cubicBezTo>
                  <a:pt x="93382" y="1059578"/>
                  <a:pt x="186764" y="610098"/>
                  <a:pt x="522941" y="358588"/>
                </a:cubicBezTo>
                <a:cubicBezTo>
                  <a:pt x="859118" y="107078"/>
                  <a:pt x="1720726" y="39843"/>
                  <a:pt x="2017059" y="0"/>
                </a:cubicBezTo>
              </a:path>
            </a:pathLst>
          </a:custGeom>
          <a:ln w="38100" cmpd="sng"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D4FE0DD-DD84-8742-9921-F1340D5F323A}"/>
              </a:ext>
            </a:extLst>
          </p:cNvPr>
          <p:cNvSpPr/>
          <p:nvPr/>
        </p:nvSpPr>
        <p:spPr bwMode="auto">
          <a:xfrm>
            <a:off x="-3325765" y="1263225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70C067E-DE57-7E4E-8B10-E6A116FB116B}"/>
              </a:ext>
            </a:extLst>
          </p:cNvPr>
          <p:cNvSpPr/>
          <p:nvPr/>
        </p:nvSpPr>
        <p:spPr bwMode="auto">
          <a:xfrm>
            <a:off x="-3325765" y="1997109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AD12098-7D64-0B4C-BF66-AFE5A2AC0EFC}"/>
              </a:ext>
            </a:extLst>
          </p:cNvPr>
          <p:cNvSpPr/>
          <p:nvPr/>
        </p:nvSpPr>
        <p:spPr bwMode="auto">
          <a:xfrm>
            <a:off x="-3325765" y="2730995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D33085F6-89FD-8647-8636-D7D6D0F95079}"/>
              </a:ext>
            </a:extLst>
          </p:cNvPr>
          <p:cNvSpPr/>
          <p:nvPr/>
        </p:nvSpPr>
        <p:spPr bwMode="auto">
          <a:xfrm>
            <a:off x="-3325765" y="3464879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358E1C5-BFA6-CC4F-8AA1-C20C7EB3ADB5}"/>
              </a:ext>
            </a:extLst>
          </p:cNvPr>
          <p:cNvSpPr/>
          <p:nvPr/>
        </p:nvSpPr>
        <p:spPr bwMode="auto">
          <a:xfrm>
            <a:off x="-2182765" y="1263225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CF6B547-9B1C-3547-A8CE-ACB39147E2CD}"/>
              </a:ext>
            </a:extLst>
          </p:cNvPr>
          <p:cNvSpPr/>
          <p:nvPr/>
        </p:nvSpPr>
        <p:spPr bwMode="auto">
          <a:xfrm>
            <a:off x="-2182765" y="1997109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7CE5F37-3CF0-124B-BEB3-DBBB1C834BA0}"/>
              </a:ext>
            </a:extLst>
          </p:cNvPr>
          <p:cNvSpPr/>
          <p:nvPr/>
        </p:nvSpPr>
        <p:spPr bwMode="auto">
          <a:xfrm>
            <a:off x="-2182765" y="2730995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F3D3FAA-0C57-6B46-8112-A599BC6584B6}"/>
              </a:ext>
            </a:extLst>
          </p:cNvPr>
          <p:cNvSpPr/>
          <p:nvPr/>
        </p:nvSpPr>
        <p:spPr bwMode="auto">
          <a:xfrm>
            <a:off x="-2182765" y="3464879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6C7AB470-AB99-C948-90CF-7E03DF3D7433}"/>
              </a:ext>
            </a:extLst>
          </p:cNvPr>
          <p:cNvSpPr/>
          <p:nvPr/>
        </p:nvSpPr>
        <p:spPr>
          <a:xfrm>
            <a:off x="-715073" y="1116762"/>
            <a:ext cx="643246" cy="594818"/>
          </a:xfrm>
          <a:prstGeom prst="rect">
            <a:avLst/>
          </a:prstGeom>
          <a:solidFill>
            <a:srgbClr val="02C6F2"/>
          </a:solidFill>
          <a:ln w="28575">
            <a:solidFill>
              <a:srgbClr val="00A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DC28A5F1-0B39-C04C-A437-2F2E04473EFE}"/>
              </a:ext>
            </a:extLst>
          </p:cNvPr>
          <p:cNvSpPr/>
          <p:nvPr/>
        </p:nvSpPr>
        <p:spPr>
          <a:xfrm>
            <a:off x="-715073" y="2869302"/>
            <a:ext cx="643247" cy="578922"/>
          </a:xfrm>
          <a:prstGeom prst="rect">
            <a:avLst/>
          </a:prstGeom>
          <a:solidFill>
            <a:srgbClr val="68DDF8"/>
          </a:solidFill>
          <a:ln w="28575">
            <a:solidFill>
              <a:srgbClr val="58B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3566C4C6-F588-3B47-B3F0-4497BF8C29C8}"/>
              </a:ext>
            </a:extLst>
          </p:cNvPr>
          <p:cNvSpPr/>
          <p:nvPr/>
        </p:nvSpPr>
        <p:spPr>
          <a:xfrm>
            <a:off x="-715073" y="4605948"/>
            <a:ext cx="643181" cy="578862"/>
          </a:xfrm>
          <a:prstGeom prst="rect">
            <a:avLst/>
          </a:prstGeom>
          <a:solidFill>
            <a:srgbClr val="019AC7"/>
          </a:solidFill>
          <a:ln w="28575">
            <a:solidFill>
              <a:srgbClr val="0080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A3D9426-4CCB-C54C-870C-94AD6DF2D644}"/>
              </a:ext>
            </a:extLst>
          </p:cNvPr>
          <p:cNvSpPr/>
          <p:nvPr/>
        </p:nvSpPr>
        <p:spPr>
          <a:xfrm>
            <a:off x="-715073" y="1711519"/>
            <a:ext cx="643247" cy="578922"/>
          </a:xfrm>
          <a:prstGeom prst="rect">
            <a:avLst/>
          </a:prstGeom>
          <a:solidFill>
            <a:srgbClr val="FFDB76"/>
          </a:solidFill>
          <a:ln w="28575">
            <a:solidFill>
              <a:srgbClr val="E3C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580880A2-5300-EA42-BA96-210F2B8849AD}"/>
              </a:ext>
            </a:extLst>
          </p:cNvPr>
          <p:cNvSpPr/>
          <p:nvPr/>
        </p:nvSpPr>
        <p:spPr>
          <a:xfrm>
            <a:off x="-715073" y="3448224"/>
            <a:ext cx="643181" cy="578862"/>
          </a:xfrm>
          <a:prstGeom prst="rect">
            <a:avLst/>
          </a:prstGeom>
          <a:solidFill>
            <a:srgbClr val="FFBE00"/>
          </a:solidFill>
          <a:ln w="28575">
            <a:solidFill>
              <a:srgbClr val="D7A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B2F6E7C3-4DDE-6F40-9BB8-88773A1752C0}"/>
              </a:ext>
            </a:extLst>
          </p:cNvPr>
          <p:cNvSpPr/>
          <p:nvPr/>
        </p:nvSpPr>
        <p:spPr>
          <a:xfrm>
            <a:off x="-715073" y="5184809"/>
            <a:ext cx="643181" cy="578863"/>
          </a:xfrm>
          <a:prstGeom prst="rect">
            <a:avLst/>
          </a:prstGeom>
          <a:solidFill>
            <a:srgbClr val="FFB100"/>
          </a:solidFill>
          <a:ln w="28575">
            <a:solidFill>
              <a:srgbClr val="D0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81717E21-9C45-304F-847E-709AA987EBDA}"/>
              </a:ext>
            </a:extLst>
          </p:cNvPr>
          <p:cNvSpPr/>
          <p:nvPr/>
        </p:nvSpPr>
        <p:spPr>
          <a:xfrm>
            <a:off x="-715073" y="2290441"/>
            <a:ext cx="643247" cy="578922"/>
          </a:xfrm>
          <a:prstGeom prst="rect">
            <a:avLst/>
          </a:prstGeom>
          <a:solidFill>
            <a:srgbClr val="FF8F7F"/>
          </a:solidFill>
          <a:ln w="28575">
            <a:solidFill>
              <a:srgbClr val="DF7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244C5789-27BE-CA41-A050-ED92A92AB1E7}"/>
              </a:ext>
            </a:extLst>
          </p:cNvPr>
          <p:cNvSpPr/>
          <p:nvPr/>
        </p:nvSpPr>
        <p:spPr>
          <a:xfrm>
            <a:off x="-715073" y="4027086"/>
            <a:ext cx="643180" cy="578861"/>
          </a:xfrm>
          <a:prstGeom prst="rect">
            <a:avLst/>
          </a:prstGeom>
          <a:solidFill>
            <a:srgbClr val="FF604A"/>
          </a:solidFill>
          <a:ln w="28575">
            <a:solidFill>
              <a:srgbClr val="DD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7AF27FD-8ED3-D044-ADC9-BCD23A080839}"/>
              </a:ext>
            </a:extLst>
          </p:cNvPr>
          <p:cNvSpPr txBox="1"/>
          <p:nvPr/>
        </p:nvSpPr>
        <p:spPr>
          <a:xfrm>
            <a:off x="641267" y="1425039"/>
            <a:ext cx="783259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111359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9EB18-318D-5A40-8DDB-F218974A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DBC48A-5FE6-0643-89A3-FB0E227AE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ist ein API?</a:t>
            </a:r>
          </a:p>
          <a:p>
            <a:r>
              <a:rPr lang="de-DE" dirty="0"/>
              <a:t>Reverse Proxy</a:t>
            </a:r>
          </a:p>
          <a:p>
            <a:r>
              <a:rPr lang="de-DE" dirty="0"/>
              <a:t>API Gateway</a:t>
            </a:r>
          </a:p>
          <a:p>
            <a:r>
              <a:rPr lang="de-DE" dirty="0"/>
              <a:t>API Management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B6A08E-CA33-3F49-BADC-CBE60BF8AD3A}"/>
              </a:ext>
            </a:extLst>
          </p:cNvPr>
          <p:cNvSpPr txBox="1"/>
          <p:nvPr/>
        </p:nvSpPr>
        <p:spPr>
          <a:xfrm rot="19131832">
            <a:off x="6702583" y="5126398"/>
            <a:ext cx="2100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>
                <a:solidFill>
                  <a:srgbClr val="FF0000"/>
                </a:solidFill>
              </a:rPr>
              <a:t>Demo!</a:t>
            </a:r>
          </a:p>
        </p:txBody>
      </p:sp>
    </p:spTree>
    <p:extLst>
      <p:ext uri="{BB962C8B-B14F-4D97-AF65-F5344CB8AC3E}">
        <p14:creationId xmlns:p14="http://schemas.microsoft.com/office/powerpoint/2010/main" val="3787357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 bwMode="auto">
          <a:xfrm>
            <a:off x="4176889" y="4911386"/>
            <a:ext cx="2017889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6793646" y="2825574"/>
            <a:ext cx="2044400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581978" y="2825574"/>
            <a:ext cx="211667" cy="1241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>
            <a:off x="4916867" y="3104444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Gerade Verbindung mit Pfeil 7"/>
          <p:cNvCxnSpPr/>
          <p:nvPr/>
        </p:nvCxnSpPr>
        <p:spPr bwMode="auto">
          <a:xfrm>
            <a:off x="4916867" y="3722510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9" name="Textfeld 8"/>
          <p:cNvSpPr txBox="1"/>
          <p:nvPr/>
        </p:nvSpPr>
        <p:spPr>
          <a:xfrm>
            <a:off x="6793645" y="2825574"/>
            <a:ext cx="204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Implementierung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4176889" y="2825574"/>
            <a:ext cx="739978" cy="124177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76889" y="2825574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API</a:t>
            </a:r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2525889" y="3101770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2525889" y="3719836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15" name="Rechteck 14"/>
          <p:cNvSpPr/>
          <p:nvPr/>
        </p:nvSpPr>
        <p:spPr bwMode="auto">
          <a:xfrm>
            <a:off x="508000" y="2822900"/>
            <a:ext cx="2017889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08000" y="2839984"/>
            <a:ext cx="82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Client</a:t>
            </a: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165" y="5284085"/>
            <a:ext cx="974644" cy="796974"/>
          </a:xfrm>
          <a:prstGeom prst="rect">
            <a:avLst/>
          </a:prstGeom>
        </p:spPr>
      </p:pic>
      <p:cxnSp>
        <p:nvCxnSpPr>
          <p:cNvPr id="21" name="Gerade Verbindung 20"/>
          <p:cNvCxnSpPr>
            <a:endCxn id="10" idx="2"/>
          </p:cNvCxnSpPr>
          <p:nvPr/>
        </p:nvCxnSpPr>
        <p:spPr bwMode="auto">
          <a:xfrm flipV="1">
            <a:off x="4546878" y="4067352"/>
            <a:ext cx="0" cy="8440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ffectLst/>
        </p:spPr>
      </p:cxn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478" y="3233876"/>
            <a:ext cx="558800" cy="673100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 bwMode="auto">
          <a:xfrm>
            <a:off x="4176889" y="734087"/>
            <a:ext cx="2017889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176889" y="704205"/>
            <a:ext cx="130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Developer</a:t>
            </a:r>
          </a:p>
          <a:p>
            <a:r>
              <a:rPr lang="de-DE" b="1" dirty="0"/>
              <a:t>Portal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369" y="1038241"/>
            <a:ext cx="1398334" cy="932223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4176889" y="4911386"/>
            <a:ext cx="1877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Admin Konsole</a:t>
            </a:r>
          </a:p>
          <a:p>
            <a:endParaRPr lang="de-DE" b="1" dirty="0"/>
          </a:p>
        </p:txBody>
      </p:sp>
      <p:cxnSp>
        <p:nvCxnSpPr>
          <p:cNvPr id="27" name="Gerade Verbindung 26"/>
          <p:cNvCxnSpPr/>
          <p:nvPr/>
        </p:nvCxnSpPr>
        <p:spPr bwMode="auto">
          <a:xfrm flipV="1">
            <a:off x="4539685" y="1989807"/>
            <a:ext cx="0" cy="8440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ffectLst/>
        </p:spPr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2D4FE0DD-DD84-8742-9921-F1340D5F323A}"/>
              </a:ext>
            </a:extLst>
          </p:cNvPr>
          <p:cNvSpPr/>
          <p:nvPr/>
        </p:nvSpPr>
        <p:spPr bwMode="auto">
          <a:xfrm>
            <a:off x="-3325765" y="1263225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70C067E-DE57-7E4E-8B10-E6A116FB116B}"/>
              </a:ext>
            </a:extLst>
          </p:cNvPr>
          <p:cNvSpPr/>
          <p:nvPr/>
        </p:nvSpPr>
        <p:spPr bwMode="auto">
          <a:xfrm>
            <a:off x="-3325765" y="1997109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AD12098-7D64-0B4C-BF66-AFE5A2AC0EFC}"/>
              </a:ext>
            </a:extLst>
          </p:cNvPr>
          <p:cNvSpPr/>
          <p:nvPr/>
        </p:nvSpPr>
        <p:spPr bwMode="auto">
          <a:xfrm>
            <a:off x="-3325765" y="2730995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D33085F6-89FD-8647-8636-D7D6D0F95079}"/>
              </a:ext>
            </a:extLst>
          </p:cNvPr>
          <p:cNvSpPr/>
          <p:nvPr/>
        </p:nvSpPr>
        <p:spPr bwMode="auto">
          <a:xfrm>
            <a:off x="-3325765" y="3464879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358E1C5-BFA6-CC4F-8AA1-C20C7EB3ADB5}"/>
              </a:ext>
            </a:extLst>
          </p:cNvPr>
          <p:cNvSpPr/>
          <p:nvPr/>
        </p:nvSpPr>
        <p:spPr bwMode="auto">
          <a:xfrm>
            <a:off x="-2182765" y="1263225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CF6B547-9B1C-3547-A8CE-ACB39147E2CD}"/>
              </a:ext>
            </a:extLst>
          </p:cNvPr>
          <p:cNvSpPr/>
          <p:nvPr/>
        </p:nvSpPr>
        <p:spPr bwMode="auto">
          <a:xfrm>
            <a:off x="-2182765" y="1997109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D7CE5F37-3CF0-124B-BEB3-DBBB1C834BA0}"/>
              </a:ext>
            </a:extLst>
          </p:cNvPr>
          <p:cNvSpPr/>
          <p:nvPr/>
        </p:nvSpPr>
        <p:spPr bwMode="auto">
          <a:xfrm>
            <a:off x="-2182765" y="2730995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F3D3FAA-0C57-6B46-8112-A599BC6584B6}"/>
              </a:ext>
            </a:extLst>
          </p:cNvPr>
          <p:cNvSpPr/>
          <p:nvPr/>
        </p:nvSpPr>
        <p:spPr bwMode="auto">
          <a:xfrm>
            <a:off x="-2182765" y="3464879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6C7AB470-AB99-C948-90CF-7E03DF3D7433}"/>
              </a:ext>
            </a:extLst>
          </p:cNvPr>
          <p:cNvSpPr/>
          <p:nvPr/>
        </p:nvSpPr>
        <p:spPr>
          <a:xfrm>
            <a:off x="-715073" y="1116762"/>
            <a:ext cx="643246" cy="594818"/>
          </a:xfrm>
          <a:prstGeom prst="rect">
            <a:avLst/>
          </a:prstGeom>
          <a:solidFill>
            <a:srgbClr val="02C6F2"/>
          </a:solidFill>
          <a:ln w="28575">
            <a:solidFill>
              <a:srgbClr val="00A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DC28A5F1-0B39-C04C-A437-2F2E04473EFE}"/>
              </a:ext>
            </a:extLst>
          </p:cNvPr>
          <p:cNvSpPr/>
          <p:nvPr/>
        </p:nvSpPr>
        <p:spPr>
          <a:xfrm>
            <a:off x="-715073" y="2869302"/>
            <a:ext cx="643247" cy="578922"/>
          </a:xfrm>
          <a:prstGeom prst="rect">
            <a:avLst/>
          </a:prstGeom>
          <a:solidFill>
            <a:srgbClr val="68DDF8"/>
          </a:solidFill>
          <a:ln w="28575">
            <a:solidFill>
              <a:srgbClr val="58B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3566C4C6-F588-3B47-B3F0-4497BF8C29C8}"/>
              </a:ext>
            </a:extLst>
          </p:cNvPr>
          <p:cNvSpPr/>
          <p:nvPr/>
        </p:nvSpPr>
        <p:spPr>
          <a:xfrm>
            <a:off x="-715073" y="4605948"/>
            <a:ext cx="643181" cy="578862"/>
          </a:xfrm>
          <a:prstGeom prst="rect">
            <a:avLst/>
          </a:prstGeom>
          <a:solidFill>
            <a:srgbClr val="019AC7"/>
          </a:solidFill>
          <a:ln w="28575">
            <a:solidFill>
              <a:srgbClr val="0080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A3D9426-4CCB-C54C-870C-94AD6DF2D644}"/>
              </a:ext>
            </a:extLst>
          </p:cNvPr>
          <p:cNvSpPr/>
          <p:nvPr/>
        </p:nvSpPr>
        <p:spPr>
          <a:xfrm>
            <a:off x="-715073" y="1711519"/>
            <a:ext cx="643247" cy="578922"/>
          </a:xfrm>
          <a:prstGeom prst="rect">
            <a:avLst/>
          </a:prstGeom>
          <a:solidFill>
            <a:srgbClr val="FFDB76"/>
          </a:solidFill>
          <a:ln w="28575">
            <a:solidFill>
              <a:srgbClr val="E3C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580880A2-5300-EA42-BA96-210F2B8849AD}"/>
              </a:ext>
            </a:extLst>
          </p:cNvPr>
          <p:cNvSpPr/>
          <p:nvPr/>
        </p:nvSpPr>
        <p:spPr>
          <a:xfrm>
            <a:off x="-715073" y="3448224"/>
            <a:ext cx="643181" cy="578862"/>
          </a:xfrm>
          <a:prstGeom prst="rect">
            <a:avLst/>
          </a:prstGeom>
          <a:solidFill>
            <a:srgbClr val="FFBE00"/>
          </a:solidFill>
          <a:ln w="28575">
            <a:solidFill>
              <a:srgbClr val="D7A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B2F6E7C3-4DDE-6F40-9BB8-88773A1752C0}"/>
              </a:ext>
            </a:extLst>
          </p:cNvPr>
          <p:cNvSpPr/>
          <p:nvPr/>
        </p:nvSpPr>
        <p:spPr>
          <a:xfrm>
            <a:off x="-715073" y="5184809"/>
            <a:ext cx="643181" cy="578863"/>
          </a:xfrm>
          <a:prstGeom prst="rect">
            <a:avLst/>
          </a:prstGeom>
          <a:solidFill>
            <a:srgbClr val="FFB100"/>
          </a:solidFill>
          <a:ln w="28575">
            <a:solidFill>
              <a:srgbClr val="D0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81717E21-9C45-304F-847E-709AA987EBDA}"/>
              </a:ext>
            </a:extLst>
          </p:cNvPr>
          <p:cNvSpPr/>
          <p:nvPr/>
        </p:nvSpPr>
        <p:spPr>
          <a:xfrm>
            <a:off x="-715073" y="2290441"/>
            <a:ext cx="643247" cy="578922"/>
          </a:xfrm>
          <a:prstGeom prst="rect">
            <a:avLst/>
          </a:prstGeom>
          <a:solidFill>
            <a:srgbClr val="FF8F7F"/>
          </a:solidFill>
          <a:ln w="28575">
            <a:solidFill>
              <a:srgbClr val="DF7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244C5789-27BE-CA41-A050-ED92A92AB1E7}"/>
              </a:ext>
            </a:extLst>
          </p:cNvPr>
          <p:cNvSpPr/>
          <p:nvPr/>
        </p:nvSpPr>
        <p:spPr>
          <a:xfrm>
            <a:off x="-715073" y="4027086"/>
            <a:ext cx="643180" cy="578861"/>
          </a:xfrm>
          <a:prstGeom prst="rect">
            <a:avLst/>
          </a:prstGeom>
          <a:solidFill>
            <a:srgbClr val="FF604A"/>
          </a:solidFill>
          <a:ln w="28575">
            <a:solidFill>
              <a:srgbClr val="DD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086935C1-D856-2546-9CC9-D4B6282382AB}"/>
              </a:ext>
            </a:extLst>
          </p:cNvPr>
          <p:cNvCxnSpPr/>
          <p:nvPr/>
        </p:nvCxnSpPr>
        <p:spPr bwMode="auto">
          <a:xfrm>
            <a:off x="2525889" y="3101770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Freihandform 51">
            <a:extLst>
              <a:ext uri="{FF2B5EF4-FFF2-40B4-BE49-F238E27FC236}">
                <a16:creationId xmlns:a16="http://schemas.microsoft.com/office/drawing/2014/main" id="{46E48307-A679-DC4B-B6F0-2C42D0B84A98}"/>
              </a:ext>
            </a:extLst>
          </p:cNvPr>
          <p:cNvSpPr/>
          <p:nvPr/>
        </p:nvSpPr>
        <p:spPr>
          <a:xfrm>
            <a:off x="1333881" y="1662545"/>
            <a:ext cx="362796" cy="1197049"/>
          </a:xfrm>
          <a:custGeom>
            <a:avLst/>
            <a:gdLst>
              <a:gd name="connsiteX0" fmla="*/ 0 w 2017059"/>
              <a:gd name="connsiteY0" fmla="*/ 1509059 h 1509059"/>
              <a:gd name="connsiteX1" fmla="*/ 522941 w 2017059"/>
              <a:gd name="connsiteY1" fmla="*/ 358588 h 1509059"/>
              <a:gd name="connsiteX2" fmla="*/ 2017059 w 2017059"/>
              <a:gd name="connsiteY2" fmla="*/ 0 h 15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7059" h="1509059">
                <a:moveTo>
                  <a:pt x="0" y="1509059"/>
                </a:moveTo>
                <a:cubicBezTo>
                  <a:pt x="93382" y="1059578"/>
                  <a:pt x="186764" y="610098"/>
                  <a:pt x="522941" y="358588"/>
                </a:cubicBezTo>
                <a:cubicBezTo>
                  <a:pt x="859118" y="107078"/>
                  <a:pt x="1720726" y="39843"/>
                  <a:pt x="2017059" y="0"/>
                </a:cubicBezTo>
              </a:path>
            </a:pathLst>
          </a:custGeom>
          <a:ln w="38100" cmpd="sng"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6F6D39B3-C7CE-9642-95DA-D86279883AC9}"/>
              </a:ext>
            </a:extLst>
          </p:cNvPr>
          <p:cNvCxnSpPr/>
          <p:nvPr/>
        </p:nvCxnSpPr>
        <p:spPr bwMode="auto">
          <a:xfrm>
            <a:off x="2405529" y="1105916"/>
            <a:ext cx="1759701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9766ADCC-A58C-D246-885C-6ACC9C87C521}"/>
              </a:ext>
            </a:extLst>
          </p:cNvPr>
          <p:cNvCxnSpPr/>
          <p:nvPr/>
        </p:nvCxnSpPr>
        <p:spPr bwMode="auto">
          <a:xfrm>
            <a:off x="2525889" y="1355681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C3B81898-0A8B-7846-A343-2F067CFF4241}"/>
              </a:ext>
            </a:extLst>
          </p:cNvPr>
          <p:cNvSpPr txBox="1"/>
          <p:nvPr/>
        </p:nvSpPr>
        <p:spPr>
          <a:xfrm>
            <a:off x="2630477" y="425862"/>
            <a:ext cx="1249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Username</a:t>
            </a:r>
          </a:p>
          <a:p>
            <a:r>
              <a:rPr lang="de-DE" dirty="0">
                <a:latin typeface="+mn-lt"/>
              </a:rPr>
              <a:t>Passwort</a:t>
            </a:r>
          </a:p>
        </p:txBody>
      </p:sp>
      <p:graphicFrame>
        <p:nvGraphicFramePr>
          <p:cNvPr id="57" name="Object 12">
            <a:extLst>
              <a:ext uri="{FF2B5EF4-FFF2-40B4-BE49-F238E27FC236}">
                <a16:creationId xmlns:a16="http://schemas.microsoft.com/office/drawing/2014/main" id="{343D4CCE-B6E7-8B44-A870-94BFFB88A40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61679" y="1389835"/>
          <a:ext cx="662100" cy="385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Photo Editor Photo" r:id="rId7" imgW="1848108" imgH="1076475" progId="MSPhotoEd.3">
                  <p:embed/>
                </p:oleObj>
              </mc:Choice>
              <mc:Fallback>
                <p:oleObj name="Photo Editor Photo" r:id="rId7" imgW="1848108" imgH="1076475" progId="MSPhotoEd.3">
                  <p:embed/>
                  <p:pic>
                    <p:nvPicPr>
                      <p:cNvPr id="57" name="Object 12">
                        <a:extLst>
                          <a:ext uri="{FF2B5EF4-FFF2-40B4-BE49-F238E27FC236}">
                            <a16:creationId xmlns:a16="http://schemas.microsoft.com/office/drawing/2014/main" id="{343D4CCE-B6E7-8B44-A870-94BFFB88A4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1679" y="1389835"/>
                        <a:ext cx="662100" cy="385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12">
            <a:extLst>
              <a:ext uri="{FF2B5EF4-FFF2-40B4-BE49-F238E27FC236}">
                <a16:creationId xmlns:a16="http://schemas.microsoft.com/office/drawing/2014/main" id="{FD699EDF-EF2A-374F-9272-458CF11520E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61527" y="2647402"/>
          <a:ext cx="662100" cy="385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Photo Editor Photo" r:id="rId9" imgW="1848108" imgH="1076475" progId="MSPhotoEd.3">
                  <p:embed/>
                </p:oleObj>
              </mc:Choice>
              <mc:Fallback>
                <p:oleObj name="Photo Editor Photo" r:id="rId9" imgW="1848108" imgH="1076475" progId="MSPhotoEd.3">
                  <p:embed/>
                  <p:pic>
                    <p:nvPicPr>
                      <p:cNvPr id="58" name="Object 12">
                        <a:extLst>
                          <a:ext uri="{FF2B5EF4-FFF2-40B4-BE49-F238E27FC236}">
                            <a16:creationId xmlns:a16="http://schemas.microsoft.com/office/drawing/2014/main" id="{FD699EDF-EF2A-374F-9272-458CF11520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1527" y="2647402"/>
                        <a:ext cx="662100" cy="385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Oval 52">
            <a:extLst>
              <a:ext uri="{FF2B5EF4-FFF2-40B4-BE49-F238E27FC236}">
                <a16:creationId xmlns:a16="http://schemas.microsoft.com/office/drawing/2014/main" id="{90A6F13E-77DA-5045-985E-4116D6756ACA}"/>
              </a:ext>
            </a:extLst>
          </p:cNvPr>
          <p:cNvSpPr/>
          <p:nvPr/>
        </p:nvSpPr>
        <p:spPr bwMode="auto">
          <a:xfrm>
            <a:off x="851672" y="795493"/>
            <a:ext cx="1702008" cy="849969"/>
          </a:xfrm>
          <a:prstGeom prst="ellipse">
            <a:avLst/>
          </a:prstGeom>
          <a:solidFill>
            <a:srgbClr val="FFDB76"/>
          </a:solidFill>
          <a:ln w="28575">
            <a:solidFill>
              <a:srgbClr val="E3C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b="1" dirty="0">
                <a:solidFill>
                  <a:schemeClr val="tx1"/>
                </a:solidFill>
              </a:rPr>
              <a:t>Entwickler</a:t>
            </a:r>
          </a:p>
        </p:txBody>
      </p:sp>
      <p:graphicFrame>
        <p:nvGraphicFramePr>
          <p:cNvPr id="59" name="Object 12">
            <a:extLst>
              <a:ext uri="{FF2B5EF4-FFF2-40B4-BE49-F238E27FC236}">
                <a16:creationId xmlns:a16="http://schemas.microsoft.com/office/drawing/2014/main" id="{87C5770F-DED9-8647-83C1-6C8B2F13DEB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02654" y="1967538"/>
          <a:ext cx="662100" cy="385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Photo Editor Photo" r:id="rId7" imgW="1848108" imgH="1076475" progId="MSPhotoEd.3">
                  <p:embed/>
                </p:oleObj>
              </mc:Choice>
              <mc:Fallback>
                <p:oleObj name="Photo Editor Photo" r:id="rId7" imgW="1848108" imgH="1076475" progId="MSPhotoEd.3">
                  <p:embed/>
                  <p:pic>
                    <p:nvPicPr>
                      <p:cNvPr id="59" name="Object 12">
                        <a:extLst>
                          <a:ext uri="{FF2B5EF4-FFF2-40B4-BE49-F238E27FC236}">
                            <a16:creationId xmlns:a16="http://schemas.microsoft.com/office/drawing/2014/main" id="{87C5770F-DED9-8647-83C1-6C8B2F13DE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654" y="1967538"/>
                        <a:ext cx="662100" cy="385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9208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7B3D5521-AEE5-2245-A270-A61BBC5CE2BA}"/>
              </a:ext>
            </a:extLst>
          </p:cNvPr>
          <p:cNvSpPr/>
          <p:nvPr/>
        </p:nvSpPr>
        <p:spPr>
          <a:xfrm>
            <a:off x="2333160" y="3095834"/>
            <a:ext cx="4257739" cy="548504"/>
          </a:xfrm>
          <a:prstGeom prst="rect">
            <a:avLst/>
          </a:prstGeom>
          <a:solidFill>
            <a:srgbClr val="FF0000">
              <a:alpha val="1803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4E005D6-B06C-3C46-A584-F6F2A4B997D8}"/>
              </a:ext>
            </a:extLst>
          </p:cNvPr>
          <p:cNvSpPr/>
          <p:nvPr/>
        </p:nvSpPr>
        <p:spPr bwMode="auto">
          <a:xfrm>
            <a:off x="2723205" y="2970391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 Gateway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4574887E-19F3-5C40-9933-3A3A7C0D9D34}"/>
              </a:ext>
            </a:extLst>
          </p:cNvPr>
          <p:cNvSpPr/>
          <p:nvPr/>
        </p:nvSpPr>
        <p:spPr>
          <a:xfrm>
            <a:off x="2703903" y="327500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  <a:r>
              <a:rPr lang="de-DE" dirty="0">
                <a:latin typeface="Apple Color Emoji" pitchFamily="2" charset="0"/>
              </a:rPr>
              <a:t>🔌👮🏻‍♂️💶📄📈</a:t>
            </a:r>
            <a:endParaRPr lang="de-DE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2C33B7AB-0223-7846-B18C-AF1454023408}"/>
              </a:ext>
            </a:extLst>
          </p:cNvPr>
          <p:cNvSpPr/>
          <p:nvPr/>
        </p:nvSpPr>
        <p:spPr bwMode="auto">
          <a:xfrm>
            <a:off x="772983" y="2976935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 Gateway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291EC8B4-1B44-2F43-840F-20D2C0213DF7}"/>
              </a:ext>
            </a:extLst>
          </p:cNvPr>
          <p:cNvSpPr/>
          <p:nvPr/>
        </p:nvSpPr>
        <p:spPr>
          <a:xfrm>
            <a:off x="753681" y="328155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  <a:r>
              <a:rPr lang="de-DE" dirty="0">
                <a:latin typeface="Apple Color Emoji" pitchFamily="2" charset="0"/>
              </a:rPr>
              <a:t>🔌👮🏻‍♂️💶📄📈</a:t>
            </a:r>
            <a:endParaRPr lang="de-DE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51F462BA-6767-E04C-B42B-B4708B437D86}"/>
              </a:ext>
            </a:extLst>
          </p:cNvPr>
          <p:cNvSpPr/>
          <p:nvPr/>
        </p:nvSpPr>
        <p:spPr bwMode="auto">
          <a:xfrm>
            <a:off x="4673427" y="2976935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 Gateway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7DF6975F-1E9D-6A44-9D2C-6DAA384EFA7E}"/>
              </a:ext>
            </a:extLst>
          </p:cNvPr>
          <p:cNvSpPr/>
          <p:nvPr/>
        </p:nvSpPr>
        <p:spPr>
          <a:xfrm>
            <a:off x="4654125" y="328155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  <a:r>
              <a:rPr lang="de-DE" dirty="0">
                <a:latin typeface="Apple Color Emoji" pitchFamily="2" charset="0"/>
              </a:rPr>
              <a:t>🔌👮🏻‍♂️💶📄📈</a:t>
            </a:r>
            <a:endParaRPr lang="de-DE" dirty="0"/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74F3769E-D135-744F-9537-D1AEAC2BB744}"/>
              </a:ext>
            </a:extLst>
          </p:cNvPr>
          <p:cNvCxnSpPr>
            <a:cxnSpLocks/>
          </p:cNvCxnSpPr>
          <p:nvPr/>
        </p:nvCxnSpPr>
        <p:spPr>
          <a:xfrm>
            <a:off x="1544831" y="2618675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77A3BC34-B28F-794A-B927-5549CFC6D06C}"/>
              </a:ext>
            </a:extLst>
          </p:cNvPr>
          <p:cNvCxnSpPr>
            <a:cxnSpLocks/>
          </p:cNvCxnSpPr>
          <p:nvPr/>
        </p:nvCxnSpPr>
        <p:spPr>
          <a:xfrm>
            <a:off x="1544831" y="2618675"/>
            <a:ext cx="3900727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8C5530BF-5E04-2D44-8F9D-3B3ED9479D3A}"/>
              </a:ext>
            </a:extLst>
          </p:cNvPr>
          <p:cNvCxnSpPr>
            <a:cxnSpLocks/>
          </p:cNvCxnSpPr>
          <p:nvPr/>
        </p:nvCxnSpPr>
        <p:spPr>
          <a:xfrm>
            <a:off x="3483992" y="2288849"/>
            <a:ext cx="0" cy="697534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C8768DA0-A63A-7E42-9B69-C6DB75F278B4}"/>
              </a:ext>
            </a:extLst>
          </p:cNvPr>
          <p:cNvCxnSpPr>
            <a:cxnSpLocks/>
          </p:cNvCxnSpPr>
          <p:nvPr/>
        </p:nvCxnSpPr>
        <p:spPr>
          <a:xfrm>
            <a:off x="5445558" y="2609227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323DCE40-1305-4B4E-90CD-8F815651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323" y="1410357"/>
            <a:ext cx="2168010" cy="981957"/>
          </a:xfrm>
          <a:prstGeom prst="rect">
            <a:avLst/>
          </a:prstGeom>
        </p:spPr>
      </p:pic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81E335A7-DEDB-D44F-A122-95EEE1891F49}"/>
              </a:ext>
            </a:extLst>
          </p:cNvPr>
          <p:cNvCxnSpPr>
            <a:cxnSpLocks/>
          </p:cNvCxnSpPr>
          <p:nvPr/>
        </p:nvCxnSpPr>
        <p:spPr>
          <a:xfrm>
            <a:off x="1544831" y="3743790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25AE476C-FAB3-E34F-ACF2-61F8B953575D}"/>
              </a:ext>
            </a:extLst>
          </p:cNvPr>
          <p:cNvCxnSpPr>
            <a:cxnSpLocks/>
          </p:cNvCxnSpPr>
          <p:nvPr/>
        </p:nvCxnSpPr>
        <p:spPr>
          <a:xfrm>
            <a:off x="3483992" y="3725342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C6E3C613-3379-BB43-9430-01C24419ED80}"/>
              </a:ext>
            </a:extLst>
          </p:cNvPr>
          <p:cNvCxnSpPr>
            <a:cxnSpLocks/>
          </p:cNvCxnSpPr>
          <p:nvPr/>
        </p:nvCxnSpPr>
        <p:spPr>
          <a:xfrm>
            <a:off x="5445558" y="3731886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>
            <a:extLst>
              <a:ext uri="{FF2B5EF4-FFF2-40B4-BE49-F238E27FC236}">
                <a16:creationId xmlns:a16="http://schemas.microsoft.com/office/drawing/2014/main" id="{CC8F3F9C-7942-F949-85F5-D26D68ED79F0}"/>
              </a:ext>
            </a:extLst>
          </p:cNvPr>
          <p:cNvSpPr/>
          <p:nvPr/>
        </p:nvSpPr>
        <p:spPr bwMode="auto">
          <a:xfrm>
            <a:off x="6590899" y="3231130"/>
            <a:ext cx="1560177" cy="51692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Management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7A845DF5-82B5-3144-A7E7-1E7A7DEC2C66}"/>
              </a:ext>
            </a:extLst>
          </p:cNvPr>
          <p:cNvSpPr/>
          <p:nvPr/>
        </p:nvSpPr>
        <p:spPr bwMode="auto">
          <a:xfrm>
            <a:off x="6590899" y="2962785"/>
            <a:ext cx="816226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FEC95314-02BD-6E46-A2F4-9A6030DC8CCB}"/>
              </a:ext>
            </a:extLst>
          </p:cNvPr>
          <p:cNvSpPr/>
          <p:nvPr/>
        </p:nvSpPr>
        <p:spPr bwMode="auto">
          <a:xfrm>
            <a:off x="7334850" y="2962785"/>
            <a:ext cx="816226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UI</a:t>
            </a:r>
          </a:p>
        </p:txBody>
      </p:sp>
      <p:sp>
        <p:nvSpPr>
          <p:cNvPr id="71" name="Zylinder 70">
            <a:extLst>
              <a:ext uri="{FF2B5EF4-FFF2-40B4-BE49-F238E27FC236}">
                <a16:creationId xmlns:a16="http://schemas.microsoft.com/office/drawing/2014/main" id="{3B4952B7-5AB8-6C4A-9E47-FB7124FA3677}"/>
              </a:ext>
            </a:extLst>
          </p:cNvPr>
          <p:cNvSpPr/>
          <p:nvPr/>
        </p:nvSpPr>
        <p:spPr>
          <a:xfrm>
            <a:off x="6590899" y="4118032"/>
            <a:ext cx="1560177" cy="790851"/>
          </a:xfrm>
          <a:prstGeom prst="can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DB</a:t>
            </a:r>
          </a:p>
        </p:txBody>
      </p: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1C7380C9-9A4B-BA4A-8ADA-AF9C2F739FEB}"/>
              </a:ext>
            </a:extLst>
          </p:cNvPr>
          <p:cNvCxnSpPr>
            <a:cxnSpLocks/>
          </p:cNvCxnSpPr>
          <p:nvPr/>
        </p:nvCxnSpPr>
        <p:spPr>
          <a:xfrm>
            <a:off x="7334850" y="3748054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639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04E005D6-B06C-3C46-A584-F6F2A4B997D8}"/>
              </a:ext>
            </a:extLst>
          </p:cNvPr>
          <p:cNvSpPr/>
          <p:nvPr/>
        </p:nvSpPr>
        <p:spPr bwMode="auto">
          <a:xfrm>
            <a:off x="2723205" y="2970391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 Gateway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4574887E-19F3-5C40-9933-3A3A7C0D9D34}"/>
              </a:ext>
            </a:extLst>
          </p:cNvPr>
          <p:cNvSpPr/>
          <p:nvPr/>
        </p:nvSpPr>
        <p:spPr>
          <a:xfrm>
            <a:off x="2703903" y="327500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  <a:r>
              <a:rPr lang="de-DE" dirty="0">
                <a:latin typeface="Apple Color Emoji" pitchFamily="2" charset="0"/>
              </a:rPr>
              <a:t>🔌👮🏻‍♂️💶📄📈</a:t>
            </a:r>
            <a:endParaRPr lang="de-DE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2C33B7AB-0223-7846-B18C-AF1454023408}"/>
              </a:ext>
            </a:extLst>
          </p:cNvPr>
          <p:cNvSpPr/>
          <p:nvPr/>
        </p:nvSpPr>
        <p:spPr bwMode="auto">
          <a:xfrm>
            <a:off x="772983" y="2976935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 Gateway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291EC8B4-1B44-2F43-840F-20D2C0213DF7}"/>
              </a:ext>
            </a:extLst>
          </p:cNvPr>
          <p:cNvSpPr/>
          <p:nvPr/>
        </p:nvSpPr>
        <p:spPr>
          <a:xfrm>
            <a:off x="753681" y="328155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  <a:r>
              <a:rPr lang="de-DE" dirty="0">
                <a:latin typeface="Apple Color Emoji" pitchFamily="2" charset="0"/>
              </a:rPr>
              <a:t>🔌👮🏻‍♂️💶📄📈</a:t>
            </a:r>
            <a:endParaRPr lang="de-DE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51F462BA-6767-E04C-B42B-B4708B437D86}"/>
              </a:ext>
            </a:extLst>
          </p:cNvPr>
          <p:cNvSpPr/>
          <p:nvPr/>
        </p:nvSpPr>
        <p:spPr bwMode="auto">
          <a:xfrm>
            <a:off x="4673427" y="2976935"/>
            <a:ext cx="1560177" cy="7549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 Gateway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7DF6975F-1E9D-6A44-9D2C-6DAA384EFA7E}"/>
              </a:ext>
            </a:extLst>
          </p:cNvPr>
          <p:cNvSpPr/>
          <p:nvPr/>
        </p:nvSpPr>
        <p:spPr>
          <a:xfrm>
            <a:off x="4654125" y="328155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🔒</a:t>
            </a:r>
            <a:r>
              <a:rPr lang="de-DE" dirty="0">
                <a:latin typeface="Apple Color Emoji" pitchFamily="2" charset="0"/>
              </a:rPr>
              <a:t>🔌👮🏻‍♂️💶📄📈</a:t>
            </a:r>
            <a:endParaRPr lang="de-DE" dirty="0"/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74F3769E-D135-744F-9537-D1AEAC2BB744}"/>
              </a:ext>
            </a:extLst>
          </p:cNvPr>
          <p:cNvCxnSpPr>
            <a:cxnSpLocks/>
          </p:cNvCxnSpPr>
          <p:nvPr/>
        </p:nvCxnSpPr>
        <p:spPr>
          <a:xfrm>
            <a:off x="1544831" y="2618675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77A3BC34-B28F-794A-B927-5549CFC6D06C}"/>
              </a:ext>
            </a:extLst>
          </p:cNvPr>
          <p:cNvCxnSpPr>
            <a:cxnSpLocks/>
          </p:cNvCxnSpPr>
          <p:nvPr/>
        </p:nvCxnSpPr>
        <p:spPr>
          <a:xfrm>
            <a:off x="1544831" y="2618675"/>
            <a:ext cx="3900727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8C5530BF-5E04-2D44-8F9D-3B3ED9479D3A}"/>
              </a:ext>
            </a:extLst>
          </p:cNvPr>
          <p:cNvCxnSpPr>
            <a:cxnSpLocks/>
          </p:cNvCxnSpPr>
          <p:nvPr/>
        </p:nvCxnSpPr>
        <p:spPr>
          <a:xfrm>
            <a:off x="3483992" y="2288849"/>
            <a:ext cx="0" cy="697534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C8768DA0-A63A-7E42-9B69-C6DB75F278B4}"/>
              </a:ext>
            </a:extLst>
          </p:cNvPr>
          <p:cNvCxnSpPr>
            <a:cxnSpLocks/>
          </p:cNvCxnSpPr>
          <p:nvPr/>
        </p:nvCxnSpPr>
        <p:spPr>
          <a:xfrm>
            <a:off x="5445558" y="2609227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323DCE40-1305-4B4E-90CD-8F815651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323" y="1410357"/>
            <a:ext cx="2168010" cy="981957"/>
          </a:xfrm>
          <a:prstGeom prst="rect">
            <a:avLst/>
          </a:prstGeom>
        </p:spPr>
      </p:pic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81E335A7-DEDB-D44F-A122-95EEE1891F49}"/>
              </a:ext>
            </a:extLst>
          </p:cNvPr>
          <p:cNvCxnSpPr>
            <a:cxnSpLocks/>
          </p:cNvCxnSpPr>
          <p:nvPr/>
        </p:nvCxnSpPr>
        <p:spPr>
          <a:xfrm>
            <a:off x="1544831" y="3743790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25AE476C-FAB3-E34F-ACF2-61F8B953575D}"/>
              </a:ext>
            </a:extLst>
          </p:cNvPr>
          <p:cNvCxnSpPr>
            <a:cxnSpLocks/>
          </p:cNvCxnSpPr>
          <p:nvPr/>
        </p:nvCxnSpPr>
        <p:spPr>
          <a:xfrm>
            <a:off x="3483992" y="3725342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C6E3C613-3379-BB43-9430-01C24419ED80}"/>
              </a:ext>
            </a:extLst>
          </p:cNvPr>
          <p:cNvCxnSpPr>
            <a:cxnSpLocks/>
          </p:cNvCxnSpPr>
          <p:nvPr/>
        </p:nvCxnSpPr>
        <p:spPr>
          <a:xfrm>
            <a:off x="5445558" y="3731886"/>
            <a:ext cx="0" cy="367708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>
            <a:extLst>
              <a:ext uri="{FF2B5EF4-FFF2-40B4-BE49-F238E27FC236}">
                <a16:creationId xmlns:a16="http://schemas.microsoft.com/office/drawing/2014/main" id="{CC8F3F9C-7942-F949-85F5-D26D68ED79F0}"/>
              </a:ext>
            </a:extLst>
          </p:cNvPr>
          <p:cNvSpPr/>
          <p:nvPr/>
        </p:nvSpPr>
        <p:spPr bwMode="auto">
          <a:xfrm>
            <a:off x="6590899" y="3231130"/>
            <a:ext cx="1560177" cy="51692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Mangement</a:t>
            </a: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7A845DF5-82B5-3144-A7E7-1E7A7DEC2C66}"/>
              </a:ext>
            </a:extLst>
          </p:cNvPr>
          <p:cNvSpPr/>
          <p:nvPr/>
        </p:nvSpPr>
        <p:spPr bwMode="auto">
          <a:xfrm>
            <a:off x="6590899" y="2962785"/>
            <a:ext cx="816226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FEC95314-02BD-6E46-A2F4-9A6030DC8CCB}"/>
              </a:ext>
            </a:extLst>
          </p:cNvPr>
          <p:cNvSpPr/>
          <p:nvPr/>
        </p:nvSpPr>
        <p:spPr bwMode="auto">
          <a:xfrm>
            <a:off x="7334850" y="2962785"/>
            <a:ext cx="816226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UI</a:t>
            </a:r>
          </a:p>
        </p:txBody>
      </p:sp>
      <p:sp>
        <p:nvSpPr>
          <p:cNvPr id="71" name="Zylinder 70">
            <a:extLst>
              <a:ext uri="{FF2B5EF4-FFF2-40B4-BE49-F238E27FC236}">
                <a16:creationId xmlns:a16="http://schemas.microsoft.com/office/drawing/2014/main" id="{3B4952B7-5AB8-6C4A-9E47-FB7124FA3677}"/>
              </a:ext>
            </a:extLst>
          </p:cNvPr>
          <p:cNvSpPr/>
          <p:nvPr/>
        </p:nvSpPr>
        <p:spPr>
          <a:xfrm>
            <a:off x="772983" y="4707060"/>
            <a:ext cx="7378093" cy="1465140"/>
          </a:xfrm>
          <a:prstGeom prst="can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DB</a:t>
            </a:r>
          </a:p>
        </p:txBody>
      </p: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1C7380C9-9A4B-BA4A-8ADA-AF9C2F739FEB}"/>
              </a:ext>
            </a:extLst>
          </p:cNvPr>
          <p:cNvCxnSpPr>
            <a:cxnSpLocks/>
          </p:cNvCxnSpPr>
          <p:nvPr/>
        </p:nvCxnSpPr>
        <p:spPr>
          <a:xfrm>
            <a:off x="7334850" y="3748054"/>
            <a:ext cx="0" cy="1028483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A41013D-E7B8-7647-8FE8-CFDA8A5F9395}"/>
              </a:ext>
            </a:extLst>
          </p:cNvPr>
          <p:cNvCxnSpPr>
            <a:cxnSpLocks/>
          </p:cNvCxnSpPr>
          <p:nvPr/>
        </p:nvCxnSpPr>
        <p:spPr>
          <a:xfrm>
            <a:off x="5917129" y="3725342"/>
            <a:ext cx="0" cy="1028483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85C9AC77-061F-B144-9ABD-5A72F35E3E97}"/>
              </a:ext>
            </a:extLst>
          </p:cNvPr>
          <p:cNvCxnSpPr>
            <a:cxnSpLocks/>
          </p:cNvCxnSpPr>
          <p:nvPr/>
        </p:nvCxnSpPr>
        <p:spPr>
          <a:xfrm>
            <a:off x="4000097" y="3725342"/>
            <a:ext cx="0" cy="1028483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5BA8FFB7-1602-1649-A551-38FE2BF67E90}"/>
              </a:ext>
            </a:extLst>
          </p:cNvPr>
          <p:cNvCxnSpPr>
            <a:cxnSpLocks/>
          </p:cNvCxnSpPr>
          <p:nvPr/>
        </p:nvCxnSpPr>
        <p:spPr>
          <a:xfrm>
            <a:off x="2083065" y="3725342"/>
            <a:ext cx="0" cy="1028483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643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predic8.de/api-management/apigee-model.png">
            <a:extLst>
              <a:ext uri="{FF2B5EF4-FFF2-40B4-BE49-F238E27FC236}">
                <a16:creationId xmlns:a16="http://schemas.microsoft.com/office/drawing/2014/main" id="{A5119A02-3956-1245-9F37-0157B2A6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83" y="1690689"/>
            <a:ext cx="5459767" cy="23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redic8.de/api-management/gravitee-model.png">
            <a:extLst>
              <a:ext uri="{FF2B5EF4-FFF2-40B4-BE49-F238E27FC236}">
                <a16:creationId xmlns:a16="http://schemas.microsoft.com/office/drawing/2014/main" id="{D0AB8D27-43E1-7B4C-84C7-037BC5E2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9" y="4616388"/>
            <a:ext cx="8435996" cy="165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CA3569-5518-354D-9BC4-32EDF69C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Datenmodelle</a:t>
            </a:r>
          </a:p>
        </p:txBody>
      </p:sp>
    </p:spTree>
    <p:extLst>
      <p:ext uri="{BB962C8B-B14F-4D97-AF65-F5344CB8AC3E}">
        <p14:creationId xmlns:p14="http://schemas.microsoft.com/office/powerpoint/2010/main" val="2781580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A8B43-D67E-EC4D-B7C3-0ABE0C8E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193F60-B50D-214C-A4FE-AC6E45BD7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Zahlreiche (Open Source) Produkte</a:t>
            </a:r>
          </a:p>
          <a:p>
            <a:r>
              <a:rPr lang="de-DE" dirty="0"/>
              <a:t>Junger Mark</a:t>
            </a:r>
          </a:p>
          <a:p>
            <a:r>
              <a:rPr lang="de-DE" dirty="0"/>
              <a:t>Konsolidierung hat begonnen</a:t>
            </a:r>
          </a:p>
          <a:p>
            <a:pPr lvl="1"/>
            <a:r>
              <a:rPr lang="de-DE" dirty="0"/>
              <a:t>Google: </a:t>
            </a:r>
            <a:r>
              <a:rPr lang="de-DE" dirty="0" err="1"/>
              <a:t>APIGee</a:t>
            </a:r>
            <a:endParaRPr lang="de-DE" dirty="0"/>
          </a:p>
          <a:p>
            <a:pPr lvl="1"/>
            <a:r>
              <a:rPr lang="de-DE" dirty="0" err="1"/>
              <a:t>Red</a:t>
            </a:r>
            <a:r>
              <a:rPr lang="de-DE" dirty="0"/>
              <a:t> Hat: 3Scale</a:t>
            </a:r>
          </a:p>
          <a:p>
            <a:r>
              <a:rPr lang="de-DE" dirty="0"/>
              <a:t>Edge </a:t>
            </a:r>
            <a:r>
              <a:rPr lang="de-DE" dirty="0" err="1"/>
              <a:t>Proxies</a:t>
            </a:r>
            <a:r>
              <a:rPr lang="de-DE" dirty="0"/>
              <a:t> für </a:t>
            </a:r>
            <a:r>
              <a:rPr lang="de-DE" dirty="0" err="1"/>
              <a:t>Pulblic</a:t>
            </a:r>
            <a:r>
              <a:rPr lang="de-DE" dirty="0"/>
              <a:t> APIs</a:t>
            </a:r>
          </a:p>
          <a:p>
            <a:r>
              <a:rPr lang="de-DE" dirty="0"/>
              <a:t>Einfacher Einstieg</a:t>
            </a:r>
          </a:p>
        </p:txBody>
      </p:sp>
    </p:spTree>
    <p:extLst>
      <p:ext uri="{BB962C8B-B14F-4D97-AF65-F5344CB8AC3E}">
        <p14:creationId xmlns:p14="http://schemas.microsoft.com/office/powerpoint/2010/main" val="1826588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93D453E-6275-4149-AEFA-1827231CE1E6}"/>
              </a:ext>
            </a:extLst>
          </p:cNvPr>
          <p:cNvSpPr txBox="1"/>
          <p:nvPr/>
        </p:nvSpPr>
        <p:spPr>
          <a:xfrm>
            <a:off x="749086" y="861956"/>
            <a:ext cx="773160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Danke!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CE5E91-74CA-F744-A3DB-E1FD96E4E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34" y="4032055"/>
            <a:ext cx="2607404" cy="22471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1EAFB88-C5F1-9040-8F7F-66C19648A8EC}"/>
              </a:ext>
            </a:extLst>
          </p:cNvPr>
          <p:cNvSpPr txBox="1"/>
          <p:nvPr/>
        </p:nvSpPr>
        <p:spPr>
          <a:xfrm>
            <a:off x="447334" y="6279226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/>
              <a:t>Youtube</a:t>
            </a:r>
            <a:r>
              <a:rPr lang="de-DE" sz="1200" b="1" dirty="0"/>
              <a:t>: </a:t>
            </a:r>
            <a:r>
              <a:rPr lang="de-DE" sz="1200" dirty="0"/>
              <a:t>predic8 </a:t>
            </a:r>
            <a:r>
              <a:rPr lang="de-DE" sz="1400" dirty="0"/>
              <a:t>Channel</a:t>
            </a:r>
            <a:endParaRPr lang="de-DE" sz="1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6BC816-070B-744B-8CCA-AB500EA92E79}"/>
              </a:ext>
            </a:extLst>
          </p:cNvPr>
          <p:cNvSpPr txBox="1"/>
          <p:nvPr/>
        </p:nvSpPr>
        <p:spPr>
          <a:xfrm>
            <a:off x="5038344" y="6063783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Artikel: </a:t>
            </a:r>
            <a:r>
              <a:rPr lang="de-DE" sz="1400" dirty="0"/>
              <a:t>API Management</a:t>
            </a:r>
          </a:p>
          <a:p>
            <a:r>
              <a:rPr lang="de-DE" sz="1400" dirty="0"/>
              <a:t>https://www.predic8.de/</a:t>
            </a:r>
            <a:r>
              <a:rPr lang="de-DE" sz="1400" dirty="0" err="1"/>
              <a:t>api-management.htm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73647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23C6C-92F9-C644-8DB9-234E3FBC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Material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C22B4-4F7A-7F4C-AB6A-3859E115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ist ein API	</a:t>
            </a:r>
          </a:p>
          <a:p>
            <a:pPr lvl="1"/>
            <a:r>
              <a:rPr lang="de-DE" dirty="0"/>
              <a:t>Public</a:t>
            </a:r>
          </a:p>
          <a:p>
            <a:r>
              <a:rPr lang="de-DE" dirty="0"/>
              <a:t>Welche Probleme löse ich</a:t>
            </a:r>
          </a:p>
          <a:p>
            <a:r>
              <a:rPr lang="de-DE" dirty="0"/>
              <a:t>Warum brauche ich das</a:t>
            </a:r>
          </a:p>
          <a:p>
            <a:r>
              <a:rPr lang="de-DE" dirty="0"/>
              <a:t>DE/US Edge internal</a:t>
            </a:r>
          </a:p>
          <a:p>
            <a:pPr lvl="1"/>
            <a:r>
              <a:rPr lang="de-DE" dirty="0"/>
              <a:t>API Gateway beerbt ESB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8228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5A681-9040-434F-B23C-23CEAAFC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Material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BABD45-8582-814D-BA3C-266D5D650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Swagger</a:t>
            </a:r>
            <a:endParaRPr lang="de-DE" dirty="0"/>
          </a:p>
          <a:p>
            <a:r>
              <a:rPr lang="de-DE" dirty="0"/>
              <a:t>Proxy in der Cloud</a:t>
            </a:r>
          </a:p>
        </p:txBody>
      </p:sp>
    </p:spTree>
    <p:extLst>
      <p:ext uri="{BB962C8B-B14F-4D97-AF65-F5344CB8AC3E}">
        <p14:creationId xmlns:p14="http://schemas.microsoft.com/office/powerpoint/2010/main" val="693579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erade Verbindung mit Pfeil 36"/>
          <p:cNvCxnSpPr/>
          <p:nvPr/>
        </p:nvCxnSpPr>
        <p:spPr bwMode="auto">
          <a:xfrm>
            <a:off x="2147751" y="5373215"/>
            <a:ext cx="100811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mit Pfeil 24"/>
          <p:cNvCxnSpPr/>
          <p:nvPr/>
        </p:nvCxnSpPr>
        <p:spPr bwMode="auto">
          <a:xfrm>
            <a:off x="1859719" y="4077071"/>
            <a:ext cx="129614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Gerade Verbindung mit Pfeil 19"/>
          <p:cNvCxnSpPr/>
          <p:nvPr/>
        </p:nvCxnSpPr>
        <p:spPr bwMode="auto">
          <a:xfrm>
            <a:off x="2147751" y="2636911"/>
            <a:ext cx="100811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APIs in Action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4596023" y="2204863"/>
            <a:ext cx="1656184" cy="136815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Membrane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3155863" y="2204863"/>
            <a:ext cx="1080120" cy="374441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Firewall  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230" y="3573015"/>
            <a:ext cx="1180728" cy="118072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4596023" y="4005063"/>
            <a:ext cx="1656184" cy="194421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Technische Security Validierung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4668031" y="3068959"/>
            <a:ext cx="1512168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ERGO Direkt Erweiterung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671" y="4581127"/>
            <a:ext cx="1427013" cy="1427013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 bwMode="auto">
          <a:xfrm>
            <a:off x="6684255" y="2204863"/>
            <a:ext cx="1080120" cy="374441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Backend</a:t>
            </a:r>
          </a:p>
        </p:txBody>
      </p:sp>
      <p:cxnSp>
        <p:nvCxnSpPr>
          <p:cNvPr id="23" name="Gerade Verbindung mit Pfeil 22"/>
          <p:cNvCxnSpPr/>
          <p:nvPr/>
        </p:nvCxnSpPr>
        <p:spPr bwMode="auto">
          <a:xfrm>
            <a:off x="2363775" y="2780927"/>
            <a:ext cx="7920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6" name="Gerade Verbindung mit Pfeil 25"/>
          <p:cNvCxnSpPr/>
          <p:nvPr/>
        </p:nvCxnSpPr>
        <p:spPr bwMode="auto">
          <a:xfrm>
            <a:off x="2219759" y="4221087"/>
            <a:ext cx="93610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8" name="Gerade Verbindung mit Pfeil 37"/>
          <p:cNvCxnSpPr/>
          <p:nvPr/>
        </p:nvCxnSpPr>
        <p:spPr bwMode="auto">
          <a:xfrm>
            <a:off x="2723815" y="5517231"/>
            <a:ext cx="43204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41" name="Gerade Verbindung mit Pfeil 40"/>
          <p:cNvCxnSpPr/>
          <p:nvPr/>
        </p:nvCxnSpPr>
        <p:spPr bwMode="auto">
          <a:xfrm>
            <a:off x="4235983" y="2636911"/>
            <a:ext cx="36004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Gerade Verbindung mit Pfeil 42"/>
          <p:cNvCxnSpPr/>
          <p:nvPr/>
        </p:nvCxnSpPr>
        <p:spPr bwMode="auto">
          <a:xfrm>
            <a:off x="4235983" y="2780927"/>
            <a:ext cx="36004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47" name="Gerade Verbindung mit Pfeil 46"/>
          <p:cNvCxnSpPr/>
          <p:nvPr/>
        </p:nvCxnSpPr>
        <p:spPr bwMode="auto">
          <a:xfrm>
            <a:off x="6252207" y="2636911"/>
            <a:ext cx="43204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Gerade Verbindung mit Pfeil 47"/>
          <p:cNvCxnSpPr/>
          <p:nvPr/>
        </p:nvCxnSpPr>
        <p:spPr bwMode="auto">
          <a:xfrm>
            <a:off x="6252207" y="2780927"/>
            <a:ext cx="43204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51" name="Gerade Verbindung mit Pfeil 50"/>
          <p:cNvCxnSpPr/>
          <p:nvPr/>
        </p:nvCxnSpPr>
        <p:spPr bwMode="auto">
          <a:xfrm flipV="1">
            <a:off x="5388111" y="3573015"/>
            <a:ext cx="0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53" name="Gerade Verbindung mit Pfeil 52"/>
          <p:cNvCxnSpPr/>
          <p:nvPr/>
        </p:nvCxnSpPr>
        <p:spPr bwMode="auto">
          <a:xfrm>
            <a:off x="5532127" y="3573015"/>
            <a:ext cx="0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59" name="Textfeld 58"/>
          <p:cNvSpPr txBox="1"/>
          <p:nvPr/>
        </p:nvSpPr>
        <p:spPr>
          <a:xfrm>
            <a:off x="4596023" y="5589239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+mn-lt"/>
              </a:rPr>
              <a:t>Pflege &amp; Reports</a:t>
            </a:r>
          </a:p>
        </p:txBody>
      </p:sp>
      <p:sp>
        <p:nvSpPr>
          <p:cNvPr id="60" name="Abgerundetes Rechteck 59"/>
          <p:cNvSpPr/>
          <p:nvPr/>
        </p:nvSpPr>
        <p:spPr bwMode="auto">
          <a:xfrm>
            <a:off x="4668031" y="2492895"/>
            <a:ext cx="720080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Service Proxy</a:t>
            </a:r>
          </a:p>
        </p:txBody>
      </p:sp>
      <p:sp>
        <p:nvSpPr>
          <p:cNvPr id="62" name="Abgerundetes Rechteck 61"/>
          <p:cNvSpPr/>
          <p:nvPr/>
        </p:nvSpPr>
        <p:spPr bwMode="auto">
          <a:xfrm>
            <a:off x="5460119" y="2492895"/>
            <a:ext cx="720080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Service Proxy</a:t>
            </a:r>
          </a:p>
        </p:txBody>
      </p:sp>
      <p:pic>
        <p:nvPicPr>
          <p:cNvPr id="40" name="Bild 39" descr="p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31" y="4725143"/>
            <a:ext cx="872449" cy="93610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786662" y="5517231"/>
            <a:ext cx="44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+mn-lt"/>
              </a:rPr>
              <a:t>B2B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637132" y="4221087"/>
            <a:ext cx="5907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+mn-lt"/>
              </a:rPr>
              <a:t>Mobile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774827" y="3284983"/>
            <a:ext cx="4530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latin typeface="+mn-lt"/>
              </a:rPr>
              <a:t>Web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559" y="2132855"/>
            <a:ext cx="1661779" cy="122413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8397" y="1614765"/>
            <a:ext cx="1917700" cy="317500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5E18016C-8961-5741-954B-1AA62E03C043}"/>
              </a:ext>
            </a:extLst>
          </p:cNvPr>
          <p:cNvSpPr/>
          <p:nvPr/>
        </p:nvSpPr>
        <p:spPr bwMode="auto">
          <a:xfrm>
            <a:off x="-3570124" y="1448832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8086736-1834-2D41-B233-C43981B32FE1}"/>
              </a:ext>
            </a:extLst>
          </p:cNvPr>
          <p:cNvSpPr/>
          <p:nvPr/>
        </p:nvSpPr>
        <p:spPr bwMode="auto">
          <a:xfrm>
            <a:off x="-3570124" y="2182716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5E321F5-3C1B-F547-946E-55F864197831}"/>
              </a:ext>
            </a:extLst>
          </p:cNvPr>
          <p:cNvSpPr/>
          <p:nvPr/>
        </p:nvSpPr>
        <p:spPr bwMode="auto">
          <a:xfrm>
            <a:off x="-3537629" y="2916601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A363B5E-308C-5245-AD67-AFCAB8E29410}"/>
              </a:ext>
            </a:extLst>
          </p:cNvPr>
          <p:cNvSpPr/>
          <p:nvPr/>
        </p:nvSpPr>
        <p:spPr bwMode="auto">
          <a:xfrm>
            <a:off x="-3570124" y="3650486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2E3A2E0D-684C-9043-98AE-83A6A6240527}"/>
              </a:ext>
            </a:extLst>
          </p:cNvPr>
          <p:cNvSpPr/>
          <p:nvPr/>
        </p:nvSpPr>
        <p:spPr bwMode="auto">
          <a:xfrm>
            <a:off x="-2427124" y="1448832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C3808B69-CD51-124B-8A23-29821AFCD633}"/>
              </a:ext>
            </a:extLst>
          </p:cNvPr>
          <p:cNvSpPr/>
          <p:nvPr/>
        </p:nvSpPr>
        <p:spPr bwMode="auto">
          <a:xfrm>
            <a:off x="-2427124" y="2182716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68006E80-4A3B-D44A-A0FF-1A16898DFA95}"/>
              </a:ext>
            </a:extLst>
          </p:cNvPr>
          <p:cNvSpPr/>
          <p:nvPr/>
        </p:nvSpPr>
        <p:spPr bwMode="auto">
          <a:xfrm>
            <a:off x="-2427124" y="2916602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35F7AB91-3224-6648-A45C-51A06B6153E9}"/>
              </a:ext>
            </a:extLst>
          </p:cNvPr>
          <p:cNvSpPr/>
          <p:nvPr/>
        </p:nvSpPr>
        <p:spPr bwMode="auto">
          <a:xfrm>
            <a:off x="-2427124" y="3650486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4CC7B78F-487E-FA4A-92DC-3E51311F66FD}"/>
              </a:ext>
            </a:extLst>
          </p:cNvPr>
          <p:cNvSpPr/>
          <p:nvPr/>
        </p:nvSpPr>
        <p:spPr>
          <a:xfrm>
            <a:off x="-959432" y="1302369"/>
            <a:ext cx="643246" cy="594818"/>
          </a:xfrm>
          <a:prstGeom prst="rect">
            <a:avLst/>
          </a:prstGeom>
          <a:solidFill>
            <a:srgbClr val="02C6F2"/>
          </a:solidFill>
          <a:ln w="28575">
            <a:solidFill>
              <a:srgbClr val="00A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83BFE061-F035-1940-95DD-453F2F70FDFA}"/>
              </a:ext>
            </a:extLst>
          </p:cNvPr>
          <p:cNvSpPr/>
          <p:nvPr/>
        </p:nvSpPr>
        <p:spPr>
          <a:xfrm>
            <a:off x="-959432" y="3054909"/>
            <a:ext cx="643247" cy="578922"/>
          </a:xfrm>
          <a:prstGeom prst="rect">
            <a:avLst/>
          </a:prstGeom>
          <a:solidFill>
            <a:srgbClr val="68DDF8"/>
          </a:solidFill>
          <a:ln w="28575">
            <a:solidFill>
              <a:srgbClr val="58B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611B9A43-6D30-074A-94A3-2EBA55F8511C}"/>
              </a:ext>
            </a:extLst>
          </p:cNvPr>
          <p:cNvSpPr/>
          <p:nvPr/>
        </p:nvSpPr>
        <p:spPr>
          <a:xfrm>
            <a:off x="-959432" y="4791555"/>
            <a:ext cx="643181" cy="578862"/>
          </a:xfrm>
          <a:prstGeom prst="rect">
            <a:avLst/>
          </a:prstGeom>
          <a:solidFill>
            <a:srgbClr val="019AC7"/>
          </a:solidFill>
          <a:ln w="28575">
            <a:solidFill>
              <a:srgbClr val="0080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9A6B8ED-9CFA-B14B-A00F-AF83D5D13238}"/>
              </a:ext>
            </a:extLst>
          </p:cNvPr>
          <p:cNvSpPr/>
          <p:nvPr/>
        </p:nvSpPr>
        <p:spPr>
          <a:xfrm>
            <a:off x="-959432" y="1897126"/>
            <a:ext cx="643247" cy="578922"/>
          </a:xfrm>
          <a:prstGeom prst="rect">
            <a:avLst/>
          </a:prstGeom>
          <a:solidFill>
            <a:srgbClr val="FFDB76"/>
          </a:solidFill>
          <a:ln w="28575">
            <a:solidFill>
              <a:srgbClr val="E3C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4DDFB5C9-DDF5-0D4F-9F62-897D6C74DD32}"/>
              </a:ext>
            </a:extLst>
          </p:cNvPr>
          <p:cNvSpPr/>
          <p:nvPr/>
        </p:nvSpPr>
        <p:spPr>
          <a:xfrm>
            <a:off x="-959432" y="3633831"/>
            <a:ext cx="643181" cy="578862"/>
          </a:xfrm>
          <a:prstGeom prst="rect">
            <a:avLst/>
          </a:prstGeom>
          <a:solidFill>
            <a:srgbClr val="FFBE00"/>
          </a:solidFill>
          <a:ln w="28575">
            <a:solidFill>
              <a:srgbClr val="D7A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29E62B40-223B-034E-AE4F-BBCD1A8D488D}"/>
              </a:ext>
            </a:extLst>
          </p:cNvPr>
          <p:cNvSpPr/>
          <p:nvPr/>
        </p:nvSpPr>
        <p:spPr>
          <a:xfrm>
            <a:off x="-959432" y="5370416"/>
            <a:ext cx="643181" cy="578863"/>
          </a:xfrm>
          <a:prstGeom prst="rect">
            <a:avLst/>
          </a:prstGeom>
          <a:solidFill>
            <a:srgbClr val="FFB100"/>
          </a:solidFill>
          <a:ln w="28575">
            <a:solidFill>
              <a:srgbClr val="D0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4FB25275-6134-9049-B6C8-F00AFC744BDC}"/>
              </a:ext>
            </a:extLst>
          </p:cNvPr>
          <p:cNvSpPr/>
          <p:nvPr/>
        </p:nvSpPr>
        <p:spPr>
          <a:xfrm>
            <a:off x="-959432" y="2476048"/>
            <a:ext cx="643247" cy="578922"/>
          </a:xfrm>
          <a:prstGeom prst="rect">
            <a:avLst/>
          </a:prstGeom>
          <a:solidFill>
            <a:srgbClr val="FF8F7F"/>
          </a:solidFill>
          <a:ln w="28575">
            <a:solidFill>
              <a:srgbClr val="DF7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00CD17C7-80B3-4A49-A077-0B23280DC5D6}"/>
              </a:ext>
            </a:extLst>
          </p:cNvPr>
          <p:cNvSpPr/>
          <p:nvPr/>
        </p:nvSpPr>
        <p:spPr>
          <a:xfrm>
            <a:off x="-959432" y="4212693"/>
            <a:ext cx="643180" cy="578861"/>
          </a:xfrm>
          <a:prstGeom prst="rect">
            <a:avLst/>
          </a:prstGeom>
          <a:solidFill>
            <a:srgbClr val="FF604A"/>
          </a:solidFill>
          <a:ln w="28575">
            <a:solidFill>
              <a:srgbClr val="DD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67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413558" y="1245178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413558" y="1979062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413558" y="2712948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413558" y="3446832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556558" y="1245178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1556558" y="1979062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1556558" y="2712948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556558" y="3446832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12" name="Rechteck 11"/>
          <p:cNvSpPr/>
          <p:nvPr/>
        </p:nvSpPr>
        <p:spPr>
          <a:xfrm>
            <a:off x="3024250" y="1098715"/>
            <a:ext cx="643246" cy="594818"/>
          </a:xfrm>
          <a:prstGeom prst="rect">
            <a:avLst/>
          </a:prstGeom>
          <a:solidFill>
            <a:srgbClr val="02C6F2"/>
          </a:solidFill>
          <a:ln w="28575">
            <a:solidFill>
              <a:srgbClr val="00A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024250" y="2851255"/>
            <a:ext cx="643247" cy="578922"/>
          </a:xfrm>
          <a:prstGeom prst="rect">
            <a:avLst/>
          </a:prstGeom>
          <a:solidFill>
            <a:srgbClr val="68DDF8"/>
          </a:solidFill>
          <a:ln w="28575">
            <a:solidFill>
              <a:srgbClr val="58B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024250" y="4587901"/>
            <a:ext cx="643181" cy="578862"/>
          </a:xfrm>
          <a:prstGeom prst="rect">
            <a:avLst/>
          </a:prstGeom>
          <a:solidFill>
            <a:srgbClr val="019AC7"/>
          </a:solidFill>
          <a:ln w="28575">
            <a:solidFill>
              <a:srgbClr val="0080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024250" y="1693472"/>
            <a:ext cx="643247" cy="578922"/>
          </a:xfrm>
          <a:prstGeom prst="rect">
            <a:avLst/>
          </a:prstGeom>
          <a:solidFill>
            <a:srgbClr val="FFDB76"/>
          </a:solidFill>
          <a:ln w="28575">
            <a:solidFill>
              <a:srgbClr val="E3C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024250" y="3430177"/>
            <a:ext cx="643181" cy="578862"/>
          </a:xfrm>
          <a:prstGeom prst="rect">
            <a:avLst/>
          </a:prstGeom>
          <a:solidFill>
            <a:srgbClr val="FFBE00"/>
          </a:solidFill>
          <a:ln w="28575">
            <a:solidFill>
              <a:srgbClr val="D7A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024250" y="5166762"/>
            <a:ext cx="643181" cy="578863"/>
          </a:xfrm>
          <a:prstGeom prst="rect">
            <a:avLst/>
          </a:prstGeom>
          <a:solidFill>
            <a:srgbClr val="FFB100"/>
          </a:solidFill>
          <a:ln w="28575">
            <a:solidFill>
              <a:srgbClr val="D0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024250" y="2272394"/>
            <a:ext cx="643247" cy="578922"/>
          </a:xfrm>
          <a:prstGeom prst="rect">
            <a:avLst/>
          </a:prstGeom>
          <a:solidFill>
            <a:srgbClr val="FF8F7F"/>
          </a:solidFill>
          <a:ln w="28575">
            <a:solidFill>
              <a:srgbClr val="DF7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024250" y="4009039"/>
            <a:ext cx="643180" cy="578861"/>
          </a:xfrm>
          <a:prstGeom prst="rect">
            <a:avLst/>
          </a:prstGeom>
          <a:solidFill>
            <a:srgbClr val="FF604A"/>
          </a:solidFill>
          <a:ln w="28575">
            <a:solidFill>
              <a:srgbClr val="DD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Gefaltete Ecke 2"/>
          <p:cNvSpPr/>
          <p:nvPr/>
        </p:nvSpPr>
        <p:spPr>
          <a:xfrm>
            <a:off x="4239491" y="1082184"/>
            <a:ext cx="1052946" cy="1059872"/>
          </a:xfrm>
          <a:prstGeom prst="foldedCorner">
            <a:avLst>
              <a:gd name="adj" fmla="val 28510"/>
            </a:avLst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7B7862C-E003-2947-9B87-CE2890BC9F50}"/>
              </a:ext>
            </a:extLst>
          </p:cNvPr>
          <p:cNvCxnSpPr/>
          <p:nvPr/>
        </p:nvCxnSpPr>
        <p:spPr>
          <a:xfrm>
            <a:off x="4598633" y="2851255"/>
            <a:ext cx="1296140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EDC131B-DAB4-D34E-8957-FB92E3583CC4}"/>
              </a:ext>
            </a:extLst>
          </p:cNvPr>
          <p:cNvCxnSpPr/>
          <p:nvPr/>
        </p:nvCxnSpPr>
        <p:spPr>
          <a:xfrm>
            <a:off x="4598633" y="2586404"/>
            <a:ext cx="1296140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ylinder 1">
            <a:extLst>
              <a:ext uri="{FF2B5EF4-FFF2-40B4-BE49-F238E27FC236}">
                <a16:creationId xmlns:a16="http://schemas.microsoft.com/office/drawing/2014/main" id="{A7DFB74F-4659-F944-8486-73FAE91FC25C}"/>
              </a:ext>
            </a:extLst>
          </p:cNvPr>
          <p:cNvSpPr/>
          <p:nvPr/>
        </p:nvSpPr>
        <p:spPr>
          <a:xfrm>
            <a:off x="6389225" y="1082184"/>
            <a:ext cx="804441" cy="549798"/>
          </a:xfrm>
          <a:prstGeom prst="can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DB</a:t>
            </a:r>
          </a:p>
        </p:txBody>
      </p:sp>
      <p:sp>
        <p:nvSpPr>
          <p:cNvPr id="23" name="Zylinder 22">
            <a:extLst>
              <a:ext uri="{FF2B5EF4-FFF2-40B4-BE49-F238E27FC236}">
                <a16:creationId xmlns:a16="http://schemas.microsoft.com/office/drawing/2014/main" id="{A855ED36-8594-1A41-A18C-C993DD2B1034}"/>
              </a:ext>
            </a:extLst>
          </p:cNvPr>
          <p:cNvSpPr/>
          <p:nvPr/>
        </p:nvSpPr>
        <p:spPr>
          <a:xfrm>
            <a:off x="6389224" y="1867157"/>
            <a:ext cx="804441" cy="549798"/>
          </a:xfrm>
          <a:prstGeom prst="can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DB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841A451-EBE3-9141-A314-2880FFAD7512}"/>
              </a:ext>
            </a:extLst>
          </p:cNvPr>
          <p:cNvSpPr/>
          <p:nvPr/>
        </p:nvSpPr>
        <p:spPr>
          <a:xfrm>
            <a:off x="7696455" y="1053114"/>
            <a:ext cx="417443" cy="41744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A833CC3-E765-3E4E-879C-CAB1E1C230F9}"/>
              </a:ext>
            </a:extLst>
          </p:cNvPr>
          <p:cNvSpPr/>
          <p:nvPr/>
        </p:nvSpPr>
        <p:spPr>
          <a:xfrm>
            <a:off x="7696455" y="1561619"/>
            <a:ext cx="417443" cy="41744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C99CE8A-51C1-C04E-A7CE-589C97FE1EBF}"/>
              </a:ext>
            </a:extLst>
          </p:cNvPr>
          <p:cNvSpPr/>
          <p:nvPr/>
        </p:nvSpPr>
        <p:spPr>
          <a:xfrm>
            <a:off x="7696455" y="2070124"/>
            <a:ext cx="417443" cy="417443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7B429C-1E15-CC48-8E4A-10D05A79A7B2}"/>
              </a:ext>
            </a:extLst>
          </p:cNvPr>
          <p:cNvSpPr/>
          <p:nvPr/>
        </p:nvSpPr>
        <p:spPr>
          <a:xfrm>
            <a:off x="7696455" y="2578629"/>
            <a:ext cx="417443" cy="41744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18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D693FA5-9C90-1C4C-AA6C-268E6DADB8D8}"/>
              </a:ext>
            </a:extLst>
          </p:cNvPr>
          <p:cNvSpPr/>
          <p:nvPr/>
        </p:nvSpPr>
        <p:spPr bwMode="auto">
          <a:xfrm>
            <a:off x="3385356" y="4116652"/>
            <a:ext cx="2322985" cy="1580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</p:spTree>
    <p:extLst>
      <p:ext uri="{BB962C8B-B14F-4D97-AF65-F5344CB8AC3E}">
        <p14:creationId xmlns:p14="http://schemas.microsoft.com/office/powerpoint/2010/main" val="1664340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Sicherheit</a:t>
            </a:r>
          </a:p>
          <a:p>
            <a:r>
              <a:rPr lang="de-DE" dirty="0"/>
              <a:t>Dokumentation</a:t>
            </a:r>
          </a:p>
          <a:p>
            <a:r>
              <a:rPr lang="de-DE" dirty="0"/>
              <a:t>Verwaltung</a:t>
            </a:r>
          </a:p>
          <a:p>
            <a:r>
              <a:rPr lang="de-DE" dirty="0"/>
              <a:t>Überwachung</a:t>
            </a:r>
          </a:p>
          <a:p>
            <a:r>
              <a:rPr lang="de-DE" dirty="0"/>
              <a:t>Bezahlung</a:t>
            </a:r>
          </a:p>
          <a:p>
            <a:r>
              <a:rPr lang="de-DE" dirty="0"/>
              <a:t>Versionierung</a:t>
            </a:r>
          </a:p>
        </p:txBody>
      </p:sp>
    </p:spTree>
    <p:extLst>
      <p:ext uri="{BB962C8B-B14F-4D97-AF65-F5344CB8AC3E}">
        <p14:creationId xmlns:p14="http://schemas.microsoft.com/office/powerpoint/2010/main" val="1063952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6793646" y="2825574"/>
            <a:ext cx="2044400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6581978" y="2825574"/>
            <a:ext cx="211667" cy="124177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>
            <a:off x="4916867" y="3104444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Gerade Verbindung mit Pfeil 7"/>
          <p:cNvCxnSpPr/>
          <p:nvPr/>
        </p:nvCxnSpPr>
        <p:spPr bwMode="auto">
          <a:xfrm>
            <a:off x="4916867" y="3722510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9" name="Textfeld 8"/>
          <p:cNvSpPr txBox="1"/>
          <p:nvPr/>
        </p:nvSpPr>
        <p:spPr>
          <a:xfrm>
            <a:off x="6793645" y="2825574"/>
            <a:ext cx="204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Implementierung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4176889" y="2825574"/>
            <a:ext cx="739978" cy="1241778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76889" y="2825574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API</a:t>
            </a:r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2525889" y="3101770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2525889" y="3719836"/>
            <a:ext cx="1651000" cy="141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15" name="Rechteck 14"/>
          <p:cNvSpPr/>
          <p:nvPr/>
        </p:nvSpPr>
        <p:spPr bwMode="auto">
          <a:xfrm>
            <a:off x="508000" y="2822900"/>
            <a:ext cx="2017889" cy="12417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08000" y="2839984"/>
            <a:ext cx="82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Client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3386667" y="1134357"/>
            <a:ext cx="0" cy="47131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/>
          <p:cNvCxnSpPr/>
          <p:nvPr/>
        </p:nvCxnSpPr>
        <p:spPr bwMode="auto">
          <a:xfrm>
            <a:off x="5698067" y="1134357"/>
            <a:ext cx="0" cy="47131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feld 17"/>
          <p:cNvSpPr txBox="1"/>
          <p:nvPr/>
        </p:nvSpPr>
        <p:spPr>
          <a:xfrm>
            <a:off x="3652054" y="222785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DMZ</a:t>
            </a:r>
          </a:p>
        </p:txBody>
      </p:sp>
      <p:grpSp>
        <p:nvGrpSpPr>
          <p:cNvPr id="19" name="Gruppierung 18"/>
          <p:cNvGrpSpPr/>
          <p:nvPr/>
        </p:nvGrpSpPr>
        <p:grpSpPr>
          <a:xfrm rot="16200000">
            <a:off x="-2848374" y="1803157"/>
            <a:ext cx="12470081" cy="279620"/>
            <a:chOff x="-3133837" y="2414523"/>
            <a:chExt cx="12470081" cy="279620"/>
          </a:xfrm>
        </p:grpSpPr>
        <p:grpSp>
          <p:nvGrpSpPr>
            <p:cNvPr id="20" name="Gruppierung 19"/>
            <p:cNvGrpSpPr/>
            <p:nvPr/>
          </p:nvGrpSpPr>
          <p:grpSpPr>
            <a:xfrm>
              <a:off x="-3133837" y="2414523"/>
              <a:ext cx="6267674" cy="278456"/>
              <a:chOff x="361437" y="2214064"/>
              <a:chExt cx="6267674" cy="278456"/>
            </a:xfrm>
          </p:grpSpPr>
          <p:grpSp>
            <p:nvGrpSpPr>
              <p:cNvPr id="28" name="Gruppierung 27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32" name="Bild 3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33" name="Bild 3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uppierung 28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30" name="Bild 2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31" name="Bild 3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Gruppierung 20"/>
            <p:cNvGrpSpPr/>
            <p:nvPr/>
          </p:nvGrpSpPr>
          <p:grpSpPr>
            <a:xfrm>
              <a:off x="3068570" y="2415687"/>
              <a:ext cx="6267674" cy="278456"/>
              <a:chOff x="361437" y="2214064"/>
              <a:chExt cx="6267674" cy="278456"/>
            </a:xfrm>
          </p:grpSpPr>
          <p:grpSp>
            <p:nvGrpSpPr>
              <p:cNvPr id="22" name="Gruppierung 21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26" name="Bild 2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27" name="Bild 2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uppierung 22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24" name="Bild 2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25" name="Bild 2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uppierung 33"/>
          <p:cNvGrpSpPr/>
          <p:nvPr/>
        </p:nvGrpSpPr>
        <p:grpSpPr>
          <a:xfrm rot="16200000">
            <a:off x="-536974" y="2296740"/>
            <a:ext cx="12470081" cy="279620"/>
            <a:chOff x="-3133837" y="2414523"/>
            <a:chExt cx="12470081" cy="279620"/>
          </a:xfrm>
        </p:grpSpPr>
        <p:grpSp>
          <p:nvGrpSpPr>
            <p:cNvPr id="35" name="Gruppierung 34"/>
            <p:cNvGrpSpPr/>
            <p:nvPr/>
          </p:nvGrpSpPr>
          <p:grpSpPr>
            <a:xfrm>
              <a:off x="-3133837" y="2414523"/>
              <a:ext cx="6267674" cy="278456"/>
              <a:chOff x="361437" y="2214064"/>
              <a:chExt cx="6267674" cy="278456"/>
            </a:xfrm>
          </p:grpSpPr>
          <p:grpSp>
            <p:nvGrpSpPr>
              <p:cNvPr id="43" name="Gruppierung 42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47" name="Bild 4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48" name="Bild 4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uppierung 43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45" name="Bild 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46" name="Bild 4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6" name="Gruppierung 35"/>
            <p:cNvGrpSpPr/>
            <p:nvPr/>
          </p:nvGrpSpPr>
          <p:grpSpPr>
            <a:xfrm>
              <a:off x="3068570" y="2415687"/>
              <a:ext cx="6267674" cy="278456"/>
              <a:chOff x="361437" y="2214064"/>
              <a:chExt cx="6267674" cy="278456"/>
            </a:xfrm>
          </p:grpSpPr>
          <p:grpSp>
            <p:nvGrpSpPr>
              <p:cNvPr id="37" name="Gruppierung 36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41" name="Bild 4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42" name="Bild 4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uppierung 37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39" name="Bild 3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40" name="Bild 3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9" name="Bild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478" y="3233876"/>
            <a:ext cx="558800" cy="673100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51BC74E0-9AF0-4949-8B92-5D491EC06348}"/>
              </a:ext>
            </a:extLst>
          </p:cNvPr>
          <p:cNvSpPr/>
          <p:nvPr/>
        </p:nvSpPr>
        <p:spPr bwMode="auto">
          <a:xfrm>
            <a:off x="-2976926" y="1455731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9A58ECB2-89A5-B842-AD3E-F3A19608B6C1}"/>
              </a:ext>
            </a:extLst>
          </p:cNvPr>
          <p:cNvSpPr/>
          <p:nvPr/>
        </p:nvSpPr>
        <p:spPr bwMode="auto">
          <a:xfrm>
            <a:off x="-2976926" y="2189615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DA26DA95-189A-FB40-81BD-2C2B2FF8C611}"/>
              </a:ext>
            </a:extLst>
          </p:cNvPr>
          <p:cNvSpPr/>
          <p:nvPr/>
        </p:nvSpPr>
        <p:spPr bwMode="auto">
          <a:xfrm>
            <a:off x="-2976926" y="2923501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5CE3DC19-ADAB-4F43-A5FA-C847BBEC5371}"/>
              </a:ext>
            </a:extLst>
          </p:cNvPr>
          <p:cNvSpPr/>
          <p:nvPr/>
        </p:nvSpPr>
        <p:spPr bwMode="auto">
          <a:xfrm>
            <a:off x="-2976926" y="3657385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EE5B5EAA-CE30-244E-A0FB-C42976C0B6A4}"/>
              </a:ext>
            </a:extLst>
          </p:cNvPr>
          <p:cNvSpPr/>
          <p:nvPr/>
        </p:nvSpPr>
        <p:spPr bwMode="auto">
          <a:xfrm>
            <a:off x="-1833926" y="1455731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8BD7AD46-9FC9-1241-8247-BC651850919A}"/>
              </a:ext>
            </a:extLst>
          </p:cNvPr>
          <p:cNvSpPr/>
          <p:nvPr/>
        </p:nvSpPr>
        <p:spPr bwMode="auto">
          <a:xfrm>
            <a:off x="-1833926" y="2189615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94CA09A3-1D2A-C54F-8FD5-157AB17A7F57}"/>
              </a:ext>
            </a:extLst>
          </p:cNvPr>
          <p:cNvSpPr/>
          <p:nvPr/>
        </p:nvSpPr>
        <p:spPr bwMode="auto">
          <a:xfrm>
            <a:off x="-1833926" y="2866933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2F3310F0-FC81-0549-BE70-DC2481A5B178}"/>
              </a:ext>
            </a:extLst>
          </p:cNvPr>
          <p:cNvSpPr/>
          <p:nvPr/>
        </p:nvSpPr>
        <p:spPr bwMode="auto">
          <a:xfrm>
            <a:off x="-1833926" y="3657385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624CE47B-58CD-644A-888B-2BED591AF46A}"/>
              </a:ext>
            </a:extLst>
          </p:cNvPr>
          <p:cNvSpPr/>
          <p:nvPr/>
        </p:nvSpPr>
        <p:spPr>
          <a:xfrm>
            <a:off x="-366234" y="1309268"/>
            <a:ext cx="643246" cy="594818"/>
          </a:xfrm>
          <a:prstGeom prst="rect">
            <a:avLst/>
          </a:prstGeom>
          <a:solidFill>
            <a:srgbClr val="02C6F2"/>
          </a:solidFill>
          <a:ln w="28575">
            <a:solidFill>
              <a:srgbClr val="00A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5F06F18A-B026-5D4C-BD45-A3591B98109E}"/>
              </a:ext>
            </a:extLst>
          </p:cNvPr>
          <p:cNvSpPr/>
          <p:nvPr/>
        </p:nvSpPr>
        <p:spPr>
          <a:xfrm>
            <a:off x="-366234" y="3061808"/>
            <a:ext cx="643247" cy="578922"/>
          </a:xfrm>
          <a:prstGeom prst="rect">
            <a:avLst/>
          </a:prstGeom>
          <a:solidFill>
            <a:srgbClr val="68DDF8"/>
          </a:solidFill>
          <a:ln w="28575">
            <a:solidFill>
              <a:srgbClr val="58B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D796EC97-FD27-D644-8D2B-F4A4CE4FB8A1}"/>
              </a:ext>
            </a:extLst>
          </p:cNvPr>
          <p:cNvSpPr/>
          <p:nvPr/>
        </p:nvSpPr>
        <p:spPr>
          <a:xfrm>
            <a:off x="-366234" y="4798454"/>
            <a:ext cx="643181" cy="578862"/>
          </a:xfrm>
          <a:prstGeom prst="rect">
            <a:avLst/>
          </a:prstGeom>
          <a:solidFill>
            <a:srgbClr val="019AC7"/>
          </a:solidFill>
          <a:ln w="28575">
            <a:solidFill>
              <a:srgbClr val="0080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3F2EFF48-11CC-244B-8D4F-AAA554B94D8C}"/>
              </a:ext>
            </a:extLst>
          </p:cNvPr>
          <p:cNvSpPr/>
          <p:nvPr/>
        </p:nvSpPr>
        <p:spPr>
          <a:xfrm>
            <a:off x="-366234" y="1904025"/>
            <a:ext cx="643247" cy="578922"/>
          </a:xfrm>
          <a:prstGeom prst="rect">
            <a:avLst/>
          </a:prstGeom>
          <a:solidFill>
            <a:srgbClr val="FFDB76"/>
          </a:solidFill>
          <a:ln w="28575">
            <a:solidFill>
              <a:srgbClr val="E3C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84F31F6C-8943-754D-A036-CE7D8D50622C}"/>
              </a:ext>
            </a:extLst>
          </p:cNvPr>
          <p:cNvSpPr/>
          <p:nvPr/>
        </p:nvSpPr>
        <p:spPr>
          <a:xfrm>
            <a:off x="-366234" y="3640730"/>
            <a:ext cx="643181" cy="578862"/>
          </a:xfrm>
          <a:prstGeom prst="rect">
            <a:avLst/>
          </a:prstGeom>
          <a:solidFill>
            <a:srgbClr val="FFBE00"/>
          </a:solidFill>
          <a:ln w="28575">
            <a:solidFill>
              <a:srgbClr val="D7A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318E69E6-4515-1740-A76D-07FBA39AD4F8}"/>
              </a:ext>
            </a:extLst>
          </p:cNvPr>
          <p:cNvSpPr/>
          <p:nvPr/>
        </p:nvSpPr>
        <p:spPr>
          <a:xfrm>
            <a:off x="-366234" y="5377315"/>
            <a:ext cx="643181" cy="578863"/>
          </a:xfrm>
          <a:prstGeom prst="rect">
            <a:avLst/>
          </a:prstGeom>
          <a:solidFill>
            <a:srgbClr val="FFB100"/>
          </a:solidFill>
          <a:ln w="28575">
            <a:solidFill>
              <a:srgbClr val="D0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C28BAC47-DD1D-5C4C-A9F2-FD1D58842373}"/>
              </a:ext>
            </a:extLst>
          </p:cNvPr>
          <p:cNvSpPr/>
          <p:nvPr/>
        </p:nvSpPr>
        <p:spPr>
          <a:xfrm>
            <a:off x="-366234" y="2482947"/>
            <a:ext cx="643247" cy="578922"/>
          </a:xfrm>
          <a:prstGeom prst="rect">
            <a:avLst/>
          </a:prstGeom>
          <a:solidFill>
            <a:srgbClr val="FF8F7F"/>
          </a:solidFill>
          <a:ln w="28575">
            <a:solidFill>
              <a:srgbClr val="DF7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810D0339-DD05-5B4C-AC51-2FF7DB5CDF65}"/>
              </a:ext>
            </a:extLst>
          </p:cNvPr>
          <p:cNvSpPr/>
          <p:nvPr/>
        </p:nvSpPr>
        <p:spPr>
          <a:xfrm>
            <a:off x="-366234" y="4219592"/>
            <a:ext cx="643180" cy="578861"/>
          </a:xfrm>
          <a:prstGeom prst="rect">
            <a:avLst/>
          </a:prstGeom>
          <a:solidFill>
            <a:srgbClr val="FF604A"/>
          </a:solidFill>
          <a:ln w="28575">
            <a:solidFill>
              <a:srgbClr val="DD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0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Mashape</a:t>
            </a:r>
            <a:endParaRPr lang="en-US" dirty="0"/>
          </a:p>
          <a:p>
            <a:r>
              <a:rPr lang="en-US" dirty="0"/>
              <a:t>Powered by NGINX and Cassandra</a:t>
            </a:r>
          </a:p>
          <a:p>
            <a:r>
              <a:rPr lang="en-US" dirty="0" err="1"/>
              <a:t>Benötigt</a:t>
            </a:r>
            <a:r>
              <a:rPr lang="en-US" dirty="0"/>
              <a:t> Postgres </a:t>
            </a:r>
            <a:r>
              <a:rPr lang="en-US" dirty="0" err="1"/>
              <a:t>oder</a:t>
            </a:r>
            <a:r>
              <a:rPr lang="en-US" dirty="0"/>
              <a:t> Cassandra Cluster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417A-589B-4768-AB08-2F3C11D57909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5262563"/>
            <a:ext cx="2540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92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AF057E-33CE-F248-AEF3-580FA2FA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Kommerzielle Produkte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57FE74-725D-E043-843D-7EF300AEC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419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16" y="207446"/>
            <a:ext cx="8776131" cy="59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94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12" r="13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0332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 idx="4294967295"/>
          </p:nvPr>
        </p:nvSpPr>
        <p:spPr>
          <a:xfrm>
            <a:off x="2609850" y="2362200"/>
            <a:ext cx="6534150" cy="2133600"/>
          </a:xfrm>
        </p:spPr>
        <p:txBody>
          <a:bodyPr>
            <a:normAutofit/>
          </a:bodyPr>
          <a:lstStyle/>
          <a:p>
            <a:r>
              <a:rPr lang="de-DE" sz="4000" dirty="0"/>
              <a:t>API Security</a:t>
            </a:r>
          </a:p>
        </p:txBody>
      </p:sp>
    </p:spTree>
    <p:extLst>
      <p:ext uri="{BB962C8B-B14F-4D97-AF65-F5344CB8AC3E}">
        <p14:creationId xmlns:p14="http://schemas.microsoft.com/office/powerpoint/2010/main" val="830182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 Token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API Key</a:t>
            </a:r>
          </a:p>
          <a:p>
            <a:r>
              <a:rPr lang="de-DE" dirty="0"/>
              <a:t>OAuth 1 oder 2</a:t>
            </a:r>
          </a:p>
          <a:p>
            <a:r>
              <a:rPr lang="de-DE" dirty="0"/>
              <a:t>JWT</a:t>
            </a:r>
          </a:p>
          <a:p>
            <a:r>
              <a:rPr lang="de-DE" dirty="0"/>
              <a:t>OpenID Connect</a:t>
            </a:r>
          </a:p>
          <a:p>
            <a:r>
              <a:rPr lang="de-DE" dirty="0"/>
              <a:t>SAML</a:t>
            </a:r>
          </a:p>
        </p:txBody>
      </p:sp>
    </p:spTree>
    <p:extLst>
      <p:ext uri="{BB962C8B-B14F-4D97-AF65-F5344CB8AC3E}">
        <p14:creationId xmlns:p14="http://schemas.microsoft.com/office/powerpoint/2010/main" val="3532771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 Keys bei</a:t>
            </a:r>
            <a:br>
              <a:rPr lang="de-DE" dirty="0"/>
            </a:br>
            <a:r>
              <a:rPr lang="de-DE" dirty="0"/>
              <a:t>3Scale &amp; </a:t>
            </a:r>
            <a:r>
              <a:rPr lang="de-DE" dirty="0" err="1"/>
              <a:t>Tyk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rcRect t="-11357" b="-11357"/>
          <a:stretch>
            <a:fillRect/>
          </a:stretch>
        </p:blipFill>
        <p:spPr>
          <a:xfrm>
            <a:off x="132463" y="775993"/>
            <a:ext cx="6654115" cy="3913669"/>
          </a:xfrm>
        </p:spPr>
      </p:pic>
      <p:pic>
        <p:nvPicPr>
          <p:cNvPr id="5" name="Inhaltsplatzhalter 3"/>
          <p:cNvPicPr>
            <a:picLocks noChangeAspect="1"/>
          </p:cNvPicPr>
          <p:nvPr/>
        </p:nvPicPr>
        <p:blipFill>
          <a:blip r:embed="rId4"/>
          <a:srcRect t="13291" b="13291"/>
          <a:stretch>
            <a:fillRect/>
          </a:stretch>
        </p:blipFill>
        <p:spPr>
          <a:xfrm>
            <a:off x="4706471" y="3653907"/>
            <a:ext cx="4437529" cy="25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08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/>
        </p:nvCxnSpPr>
        <p:spPr bwMode="auto">
          <a:xfrm>
            <a:off x="6562874" y="3585137"/>
            <a:ext cx="0" cy="1270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hteck 1"/>
          <p:cNvSpPr/>
          <p:nvPr/>
        </p:nvSpPr>
        <p:spPr bwMode="auto">
          <a:xfrm>
            <a:off x="2247696" y="2569137"/>
            <a:ext cx="152400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Key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5857318" y="2569137"/>
            <a:ext cx="152400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Policy</a:t>
            </a:r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3771696" y="5271844"/>
            <a:ext cx="20856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feld 8"/>
          <p:cNvSpPr txBox="1"/>
          <p:nvPr/>
        </p:nvSpPr>
        <p:spPr>
          <a:xfrm>
            <a:off x="5452815" y="2723025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01593" y="2723025"/>
            <a:ext cx="25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*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2247696" y="661314"/>
            <a:ext cx="152400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User</a:t>
            </a:r>
          </a:p>
        </p:txBody>
      </p:sp>
      <p:cxnSp>
        <p:nvCxnSpPr>
          <p:cNvPr id="13" name="Gerade Verbindung 12"/>
          <p:cNvCxnSpPr>
            <a:stCxn id="11" idx="2"/>
            <a:endCxn id="2" idx="0"/>
          </p:cNvCxnSpPr>
          <p:nvPr/>
        </p:nvCxnSpPr>
        <p:spPr bwMode="auto">
          <a:xfrm>
            <a:off x="3009696" y="1677314"/>
            <a:ext cx="0" cy="8918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3068741" y="2168761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1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068741" y="1680896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*</a:t>
            </a:r>
          </a:p>
        </p:txBody>
      </p:sp>
      <p:sp>
        <p:nvSpPr>
          <p:cNvPr id="16" name="Rechteck 15"/>
          <p:cNvSpPr/>
          <p:nvPr/>
        </p:nvSpPr>
        <p:spPr bwMode="auto">
          <a:xfrm>
            <a:off x="5857317" y="4727913"/>
            <a:ext cx="152400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Permission</a:t>
            </a:r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537252" y="3585137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1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42672" y="4829513"/>
            <a:ext cx="25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*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2247696" y="4727913"/>
            <a:ext cx="152400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Ressource</a:t>
            </a:r>
          </a:p>
        </p:txBody>
      </p:sp>
      <p:cxnSp>
        <p:nvCxnSpPr>
          <p:cNvPr id="22" name="Gerade Verbindung 21"/>
          <p:cNvCxnSpPr/>
          <p:nvPr/>
        </p:nvCxnSpPr>
        <p:spPr bwMode="auto">
          <a:xfrm>
            <a:off x="3771696" y="3071493"/>
            <a:ext cx="20856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feld 22"/>
          <p:cNvSpPr txBox="1"/>
          <p:nvPr/>
        </p:nvSpPr>
        <p:spPr>
          <a:xfrm>
            <a:off x="3791450" y="4902512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1</a:t>
            </a:r>
          </a:p>
        </p:txBody>
      </p:sp>
      <p:graphicFrame>
        <p:nvGraphicFramePr>
          <p:cNvPr id="18" name="Object 12"/>
          <p:cNvGraphicFramePr>
            <a:graphicFrameLocks noChangeAspect="1"/>
          </p:cNvGraphicFramePr>
          <p:nvPr>
            <p:extLst/>
          </p:nvPr>
        </p:nvGraphicFramePr>
        <p:xfrm>
          <a:off x="2650564" y="2929683"/>
          <a:ext cx="99060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Photo Editor Photo" r:id="rId4" imgW="1848108" imgH="1076475" progId="MSPhotoEd.3">
                  <p:embed/>
                </p:oleObj>
              </mc:Choice>
              <mc:Fallback>
                <p:oleObj name="Photo Editor Photo" r:id="rId4" imgW="1848108" imgH="1076475" progId="MSPhotoEd.3">
                  <p:embed/>
                  <p:pic>
                    <p:nvPicPr>
                      <p:cNvPr id="1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0564" y="2929683"/>
                        <a:ext cx="990600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feld 23"/>
          <p:cNvSpPr txBox="1"/>
          <p:nvPr/>
        </p:nvSpPr>
        <p:spPr>
          <a:xfrm>
            <a:off x="6653419" y="4445760"/>
            <a:ext cx="254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*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BD56518-4103-1D47-8127-F4F3EE27297C}"/>
              </a:ext>
            </a:extLst>
          </p:cNvPr>
          <p:cNvSpPr/>
          <p:nvPr/>
        </p:nvSpPr>
        <p:spPr bwMode="auto">
          <a:xfrm>
            <a:off x="-3450995" y="1323383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03E25E9-4577-2341-A448-43D74F330413}"/>
              </a:ext>
            </a:extLst>
          </p:cNvPr>
          <p:cNvSpPr/>
          <p:nvPr/>
        </p:nvSpPr>
        <p:spPr bwMode="auto">
          <a:xfrm>
            <a:off x="-3450995" y="2057267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E21E6557-FB22-2443-99D2-EC4AA13907AD}"/>
              </a:ext>
            </a:extLst>
          </p:cNvPr>
          <p:cNvSpPr/>
          <p:nvPr/>
        </p:nvSpPr>
        <p:spPr bwMode="auto">
          <a:xfrm>
            <a:off x="-3450995" y="2791153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995C36D-1435-D34C-AF33-379B7836FEB9}"/>
              </a:ext>
            </a:extLst>
          </p:cNvPr>
          <p:cNvSpPr/>
          <p:nvPr/>
        </p:nvSpPr>
        <p:spPr bwMode="auto">
          <a:xfrm>
            <a:off x="-3450995" y="3525037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0BF96D42-6EDB-184D-8236-50D0DC28B53B}"/>
              </a:ext>
            </a:extLst>
          </p:cNvPr>
          <p:cNvSpPr/>
          <p:nvPr/>
        </p:nvSpPr>
        <p:spPr bwMode="auto">
          <a:xfrm>
            <a:off x="-2307995" y="1323383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DB39F1B8-138D-6B49-8712-88753F94FBE5}"/>
              </a:ext>
            </a:extLst>
          </p:cNvPr>
          <p:cNvSpPr/>
          <p:nvPr/>
        </p:nvSpPr>
        <p:spPr bwMode="auto">
          <a:xfrm>
            <a:off x="-2307995" y="2057267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5B00B39-7537-A74E-9D0D-222817C18824}"/>
              </a:ext>
            </a:extLst>
          </p:cNvPr>
          <p:cNvSpPr/>
          <p:nvPr/>
        </p:nvSpPr>
        <p:spPr bwMode="auto">
          <a:xfrm>
            <a:off x="-2307995" y="2791153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70C24C11-9B61-8B47-B4EA-622475BB6250}"/>
              </a:ext>
            </a:extLst>
          </p:cNvPr>
          <p:cNvSpPr/>
          <p:nvPr/>
        </p:nvSpPr>
        <p:spPr bwMode="auto">
          <a:xfrm>
            <a:off x="-2307995" y="3525037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6E00DF3-BBBC-014B-96FE-1087217A7562}"/>
              </a:ext>
            </a:extLst>
          </p:cNvPr>
          <p:cNvSpPr/>
          <p:nvPr/>
        </p:nvSpPr>
        <p:spPr>
          <a:xfrm>
            <a:off x="-840303" y="1176920"/>
            <a:ext cx="643246" cy="594818"/>
          </a:xfrm>
          <a:prstGeom prst="rect">
            <a:avLst/>
          </a:prstGeom>
          <a:solidFill>
            <a:srgbClr val="02C6F2"/>
          </a:solidFill>
          <a:ln w="28575">
            <a:solidFill>
              <a:srgbClr val="00A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2FF2F2B6-6172-1347-9EB1-9FDA1E8D9EC0}"/>
              </a:ext>
            </a:extLst>
          </p:cNvPr>
          <p:cNvSpPr/>
          <p:nvPr/>
        </p:nvSpPr>
        <p:spPr>
          <a:xfrm>
            <a:off x="-840303" y="2929460"/>
            <a:ext cx="643247" cy="578922"/>
          </a:xfrm>
          <a:prstGeom prst="rect">
            <a:avLst/>
          </a:prstGeom>
          <a:solidFill>
            <a:srgbClr val="68DDF8"/>
          </a:solidFill>
          <a:ln w="28575">
            <a:solidFill>
              <a:srgbClr val="58B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94E13F47-F7A4-B44D-B86B-D8FC76AD9FF1}"/>
              </a:ext>
            </a:extLst>
          </p:cNvPr>
          <p:cNvSpPr/>
          <p:nvPr/>
        </p:nvSpPr>
        <p:spPr>
          <a:xfrm>
            <a:off x="-840303" y="4666106"/>
            <a:ext cx="643181" cy="578862"/>
          </a:xfrm>
          <a:prstGeom prst="rect">
            <a:avLst/>
          </a:prstGeom>
          <a:solidFill>
            <a:srgbClr val="019AC7"/>
          </a:solidFill>
          <a:ln w="28575">
            <a:solidFill>
              <a:srgbClr val="0080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5FB368B8-A78A-6D44-9311-1BA87ECD7386}"/>
              </a:ext>
            </a:extLst>
          </p:cNvPr>
          <p:cNvSpPr/>
          <p:nvPr/>
        </p:nvSpPr>
        <p:spPr>
          <a:xfrm>
            <a:off x="-840303" y="1771677"/>
            <a:ext cx="643247" cy="578922"/>
          </a:xfrm>
          <a:prstGeom prst="rect">
            <a:avLst/>
          </a:prstGeom>
          <a:solidFill>
            <a:srgbClr val="FFDB76"/>
          </a:solidFill>
          <a:ln w="28575">
            <a:solidFill>
              <a:srgbClr val="E3C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45385BF6-A2B0-F94E-A433-271BAEFD760B}"/>
              </a:ext>
            </a:extLst>
          </p:cNvPr>
          <p:cNvSpPr/>
          <p:nvPr/>
        </p:nvSpPr>
        <p:spPr>
          <a:xfrm>
            <a:off x="-840303" y="3508382"/>
            <a:ext cx="643181" cy="578862"/>
          </a:xfrm>
          <a:prstGeom prst="rect">
            <a:avLst/>
          </a:prstGeom>
          <a:solidFill>
            <a:srgbClr val="FFBE00"/>
          </a:solidFill>
          <a:ln w="28575">
            <a:solidFill>
              <a:srgbClr val="D7A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3088F323-55BB-A543-98B0-18C1F94172E3}"/>
              </a:ext>
            </a:extLst>
          </p:cNvPr>
          <p:cNvSpPr/>
          <p:nvPr/>
        </p:nvSpPr>
        <p:spPr>
          <a:xfrm>
            <a:off x="-840303" y="5244967"/>
            <a:ext cx="643181" cy="578863"/>
          </a:xfrm>
          <a:prstGeom prst="rect">
            <a:avLst/>
          </a:prstGeom>
          <a:solidFill>
            <a:srgbClr val="FFB100"/>
          </a:solidFill>
          <a:ln w="28575">
            <a:solidFill>
              <a:srgbClr val="D0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D2A99A46-2CF0-7249-B31A-0E2DE901D799}"/>
              </a:ext>
            </a:extLst>
          </p:cNvPr>
          <p:cNvSpPr/>
          <p:nvPr/>
        </p:nvSpPr>
        <p:spPr>
          <a:xfrm>
            <a:off x="-840303" y="2350599"/>
            <a:ext cx="643247" cy="578922"/>
          </a:xfrm>
          <a:prstGeom prst="rect">
            <a:avLst/>
          </a:prstGeom>
          <a:solidFill>
            <a:srgbClr val="FF8F7F"/>
          </a:solidFill>
          <a:ln w="28575">
            <a:solidFill>
              <a:srgbClr val="DF7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AF4E8D26-EE49-B241-B7D0-88DAE9DF5F21}"/>
              </a:ext>
            </a:extLst>
          </p:cNvPr>
          <p:cNvSpPr/>
          <p:nvPr/>
        </p:nvSpPr>
        <p:spPr>
          <a:xfrm>
            <a:off x="-840303" y="4087244"/>
            <a:ext cx="643180" cy="578861"/>
          </a:xfrm>
          <a:prstGeom prst="rect">
            <a:avLst/>
          </a:prstGeom>
          <a:solidFill>
            <a:srgbClr val="FF604A"/>
          </a:solidFill>
          <a:ln w="28575">
            <a:solidFill>
              <a:srgbClr val="DD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7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D693FA5-9C90-1C4C-AA6C-268E6DADB8D8}"/>
              </a:ext>
            </a:extLst>
          </p:cNvPr>
          <p:cNvSpPr/>
          <p:nvPr/>
        </p:nvSpPr>
        <p:spPr bwMode="auto">
          <a:xfrm>
            <a:off x="3385356" y="4116652"/>
            <a:ext cx="2322985" cy="1580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8C1531-6E0D-BA41-BB5C-39D6E783DE99}"/>
              </a:ext>
            </a:extLst>
          </p:cNvPr>
          <p:cNvSpPr/>
          <p:nvPr/>
        </p:nvSpPr>
        <p:spPr bwMode="auto">
          <a:xfrm>
            <a:off x="3385356" y="3850982"/>
            <a:ext cx="2322985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</p:spTree>
    <p:extLst>
      <p:ext uri="{BB962C8B-B14F-4D97-AF65-F5344CB8AC3E}">
        <p14:creationId xmlns:p14="http://schemas.microsoft.com/office/powerpoint/2010/main" val="2139142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 idx="4294967295"/>
          </p:nvPr>
        </p:nvSpPr>
        <p:spPr>
          <a:xfrm>
            <a:off x="2609850" y="2362200"/>
            <a:ext cx="6534150" cy="2133600"/>
          </a:xfrm>
        </p:spPr>
        <p:txBody>
          <a:bodyPr>
            <a:normAutofit/>
          </a:bodyPr>
          <a:lstStyle/>
          <a:p>
            <a:r>
              <a:rPr lang="de-DE" sz="4000" dirty="0"/>
              <a:t>Developer Portal</a:t>
            </a:r>
          </a:p>
        </p:txBody>
      </p:sp>
    </p:spTree>
    <p:extLst>
      <p:ext uri="{BB962C8B-B14F-4D97-AF65-F5344CB8AC3E}">
        <p14:creationId xmlns:p14="http://schemas.microsoft.com/office/powerpoint/2010/main" val="1555451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860778" y="1213556"/>
            <a:ext cx="7154333" cy="500944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05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60778" y="1213556"/>
            <a:ext cx="201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Developer Portal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425222" y="2257778"/>
            <a:ext cx="2074334" cy="1524000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50821" y="2257778"/>
            <a:ext cx="139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Dashboard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4537094" y="2257778"/>
            <a:ext cx="2074334" cy="1524000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62693" y="2257778"/>
            <a:ext cx="157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API Explorer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425222" y="4329290"/>
            <a:ext cx="2074334" cy="1524000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450821" y="4329290"/>
            <a:ext cx="121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Analytics</a:t>
            </a:r>
            <a:endParaRPr lang="de-DE" b="1" dirty="0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557" y="4698622"/>
            <a:ext cx="1173178" cy="95931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10" y="2627110"/>
            <a:ext cx="1535683" cy="1049482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 bwMode="auto">
          <a:xfrm>
            <a:off x="4537094" y="4329290"/>
            <a:ext cx="2074334" cy="1524000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562693" y="4329290"/>
            <a:ext cx="103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Katalog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7524C7C-1884-7F41-AE46-BFB4B7CBF0AA}"/>
              </a:ext>
            </a:extLst>
          </p:cNvPr>
          <p:cNvSpPr/>
          <p:nvPr/>
        </p:nvSpPr>
        <p:spPr bwMode="auto">
          <a:xfrm>
            <a:off x="-3565195" y="1352843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308E960-C864-2F41-91EC-AFC6A992F884}"/>
              </a:ext>
            </a:extLst>
          </p:cNvPr>
          <p:cNvSpPr/>
          <p:nvPr/>
        </p:nvSpPr>
        <p:spPr bwMode="auto">
          <a:xfrm>
            <a:off x="-3565195" y="2086727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F04B726-7A48-B648-A782-7D522613C01B}"/>
              </a:ext>
            </a:extLst>
          </p:cNvPr>
          <p:cNvSpPr/>
          <p:nvPr/>
        </p:nvSpPr>
        <p:spPr bwMode="auto">
          <a:xfrm>
            <a:off x="-3565195" y="2820613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1548732-310A-D645-9A05-5EC8F0FE19E8}"/>
              </a:ext>
            </a:extLst>
          </p:cNvPr>
          <p:cNvSpPr/>
          <p:nvPr/>
        </p:nvSpPr>
        <p:spPr bwMode="auto">
          <a:xfrm>
            <a:off x="-3565195" y="3554497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F4653A8-9018-5943-A533-CB9A50CBCE9A}"/>
              </a:ext>
            </a:extLst>
          </p:cNvPr>
          <p:cNvSpPr/>
          <p:nvPr/>
        </p:nvSpPr>
        <p:spPr bwMode="auto">
          <a:xfrm>
            <a:off x="-2402724" y="1323746"/>
            <a:ext cx="714375" cy="733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B891CF9-6161-B34B-A9E1-5B2C42DA7390}"/>
              </a:ext>
            </a:extLst>
          </p:cNvPr>
          <p:cNvSpPr/>
          <p:nvPr/>
        </p:nvSpPr>
        <p:spPr bwMode="auto">
          <a:xfrm>
            <a:off x="-2422195" y="2086727"/>
            <a:ext cx="714375" cy="733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EC7FC7E-D341-FB42-8D96-977FC4FB815D}"/>
              </a:ext>
            </a:extLst>
          </p:cNvPr>
          <p:cNvSpPr/>
          <p:nvPr/>
        </p:nvSpPr>
        <p:spPr bwMode="auto">
          <a:xfrm>
            <a:off x="-2422195" y="2820613"/>
            <a:ext cx="714375" cy="73388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FC879598-1E58-3C44-8C67-C9CA0E31C3E7}"/>
              </a:ext>
            </a:extLst>
          </p:cNvPr>
          <p:cNvSpPr/>
          <p:nvPr/>
        </p:nvSpPr>
        <p:spPr bwMode="auto">
          <a:xfrm>
            <a:off x="-2422195" y="3554497"/>
            <a:ext cx="714375" cy="733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AAA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F2C97DF-DA98-1240-A586-0545C63A1ADE}"/>
              </a:ext>
            </a:extLst>
          </p:cNvPr>
          <p:cNvSpPr/>
          <p:nvPr/>
        </p:nvSpPr>
        <p:spPr>
          <a:xfrm>
            <a:off x="-954503" y="1206380"/>
            <a:ext cx="643246" cy="594818"/>
          </a:xfrm>
          <a:prstGeom prst="rect">
            <a:avLst/>
          </a:prstGeom>
          <a:solidFill>
            <a:srgbClr val="02C6F2"/>
          </a:solidFill>
          <a:ln w="28575">
            <a:solidFill>
              <a:srgbClr val="00A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63DF889-785F-BA4B-91BF-F4D202AD62E5}"/>
              </a:ext>
            </a:extLst>
          </p:cNvPr>
          <p:cNvSpPr/>
          <p:nvPr/>
        </p:nvSpPr>
        <p:spPr>
          <a:xfrm>
            <a:off x="-954503" y="2958920"/>
            <a:ext cx="643247" cy="578922"/>
          </a:xfrm>
          <a:prstGeom prst="rect">
            <a:avLst/>
          </a:prstGeom>
          <a:solidFill>
            <a:srgbClr val="68DDF8"/>
          </a:solidFill>
          <a:ln w="28575">
            <a:solidFill>
              <a:srgbClr val="58B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2E4E003-5D1B-AA4F-81BE-C4D909F043B3}"/>
              </a:ext>
            </a:extLst>
          </p:cNvPr>
          <p:cNvSpPr/>
          <p:nvPr/>
        </p:nvSpPr>
        <p:spPr>
          <a:xfrm>
            <a:off x="-954503" y="4695566"/>
            <a:ext cx="643181" cy="578862"/>
          </a:xfrm>
          <a:prstGeom prst="rect">
            <a:avLst/>
          </a:prstGeom>
          <a:solidFill>
            <a:srgbClr val="019AC7"/>
          </a:solidFill>
          <a:ln w="28575">
            <a:solidFill>
              <a:srgbClr val="0080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4DBDF4E-DFA1-4F45-A089-909730DD9CD4}"/>
              </a:ext>
            </a:extLst>
          </p:cNvPr>
          <p:cNvSpPr/>
          <p:nvPr/>
        </p:nvSpPr>
        <p:spPr>
          <a:xfrm>
            <a:off x="-954503" y="1801137"/>
            <a:ext cx="643247" cy="578922"/>
          </a:xfrm>
          <a:prstGeom prst="rect">
            <a:avLst/>
          </a:prstGeom>
          <a:solidFill>
            <a:srgbClr val="FFDB76"/>
          </a:solidFill>
          <a:ln w="28575">
            <a:solidFill>
              <a:srgbClr val="E3C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C85B118-0258-2A4B-A5FA-7428C8BAD2BE}"/>
              </a:ext>
            </a:extLst>
          </p:cNvPr>
          <p:cNvSpPr/>
          <p:nvPr/>
        </p:nvSpPr>
        <p:spPr>
          <a:xfrm>
            <a:off x="-954503" y="3537842"/>
            <a:ext cx="643181" cy="578862"/>
          </a:xfrm>
          <a:prstGeom prst="rect">
            <a:avLst/>
          </a:prstGeom>
          <a:solidFill>
            <a:srgbClr val="FFBE00"/>
          </a:solidFill>
          <a:ln w="28575">
            <a:solidFill>
              <a:srgbClr val="D7A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F24C358-D66D-5A49-92F1-0E1D6CB6A97D}"/>
              </a:ext>
            </a:extLst>
          </p:cNvPr>
          <p:cNvSpPr/>
          <p:nvPr/>
        </p:nvSpPr>
        <p:spPr>
          <a:xfrm>
            <a:off x="-954503" y="5274427"/>
            <a:ext cx="643181" cy="578863"/>
          </a:xfrm>
          <a:prstGeom prst="rect">
            <a:avLst/>
          </a:prstGeom>
          <a:solidFill>
            <a:srgbClr val="FFB100"/>
          </a:solidFill>
          <a:ln w="28575">
            <a:solidFill>
              <a:srgbClr val="D09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C497BEA-54D4-C349-B022-779493BFDAC1}"/>
              </a:ext>
            </a:extLst>
          </p:cNvPr>
          <p:cNvSpPr/>
          <p:nvPr/>
        </p:nvSpPr>
        <p:spPr>
          <a:xfrm>
            <a:off x="-954503" y="2380059"/>
            <a:ext cx="643247" cy="578922"/>
          </a:xfrm>
          <a:prstGeom prst="rect">
            <a:avLst/>
          </a:prstGeom>
          <a:solidFill>
            <a:srgbClr val="FF8F7F"/>
          </a:solidFill>
          <a:ln w="28575">
            <a:solidFill>
              <a:srgbClr val="DF7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1C72E09-44ED-4D48-B0CF-F8D244D99F31}"/>
              </a:ext>
            </a:extLst>
          </p:cNvPr>
          <p:cNvSpPr/>
          <p:nvPr/>
        </p:nvSpPr>
        <p:spPr>
          <a:xfrm>
            <a:off x="-954503" y="4116704"/>
            <a:ext cx="643180" cy="578861"/>
          </a:xfrm>
          <a:prstGeom prst="rect">
            <a:avLst/>
          </a:prstGeom>
          <a:solidFill>
            <a:srgbClr val="FF604A"/>
          </a:solidFill>
          <a:ln w="28575">
            <a:solidFill>
              <a:srgbClr val="DD5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51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417A-589B-4768-AB08-2F3C11D57909}" type="slidenum">
              <a:rPr lang="de-DE" smtClean="0"/>
              <a:pPr/>
              <a:t>52</a:t>
            </a:fld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176" y="0"/>
            <a:ext cx="6385502" cy="5184589"/>
          </a:xfrm>
          <a:prstGeom prst="rect">
            <a:avLst/>
          </a:prstGeom>
        </p:spPr>
      </p:pic>
      <p:pic>
        <p:nvPicPr>
          <p:cNvPr id="5" name="Inhaltsplatzhalter 3"/>
          <p:cNvPicPr>
            <a:picLocks noChangeAspect="1"/>
          </p:cNvPicPr>
          <p:nvPr/>
        </p:nvPicPr>
        <p:blipFill>
          <a:blip r:embed="rId3"/>
          <a:srcRect l="-7686" r="-7686"/>
          <a:stretch>
            <a:fillRect/>
          </a:stretch>
        </p:blipFill>
        <p:spPr>
          <a:xfrm>
            <a:off x="3419029" y="2988931"/>
            <a:ext cx="6250412" cy="354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89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95E57DBB-FF32-434D-BE06-55B843FDDF7B}"/>
              </a:ext>
            </a:extLst>
          </p:cNvPr>
          <p:cNvSpPr txBox="1">
            <a:spLocks/>
          </p:cNvSpPr>
          <p:nvPr/>
        </p:nvSpPr>
        <p:spPr>
          <a:xfrm>
            <a:off x="2609850" y="2362200"/>
            <a:ext cx="6534150" cy="2133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Dokumentation &amp; Monitoring</a:t>
            </a:r>
          </a:p>
        </p:txBody>
      </p:sp>
    </p:spTree>
    <p:extLst>
      <p:ext uri="{BB962C8B-B14F-4D97-AF65-F5344CB8AC3E}">
        <p14:creationId xmlns:p14="http://schemas.microsoft.com/office/powerpoint/2010/main" val="1511357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 Explorer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20" y="540206"/>
            <a:ext cx="6487658" cy="61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096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95" y="464388"/>
            <a:ext cx="6565290" cy="5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54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Developer Dashboard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9219"/>
            <a:ext cx="6639859" cy="52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38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 Beschreibung mit Swagger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5242" r="-15242"/>
          <a:stretch>
            <a:fillRect/>
          </a:stretch>
        </p:blipFill>
        <p:spPr>
          <a:xfrm>
            <a:off x="-1271862" y="789454"/>
            <a:ext cx="10186423" cy="5784106"/>
          </a:xfrm>
        </p:spPr>
      </p:pic>
    </p:spTree>
    <p:extLst>
      <p:ext uri="{BB962C8B-B14F-4D97-AF65-F5344CB8AC3E}">
        <p14:creationId xmlns:p14="http://schemas.microsoft.com/office/powerpoint/2010/main" val="4021392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API Beschreibung mit RAML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7278" r="-17278"/>
          <a:stretch>
            <a:fillRect/>
          </a:stretch>
        </p:blipFill>
        <p:spPr>
          <a:xfrm>
            <a:off x="-1014413" y="806450"/>
            <a:ext cx="10158413" cy="5767388"/>
          </a:xfrm>
        </p:spPr>
      </p:pic>
    </p:spTree>
    <p:extLst>
      <p:ext uri="{BB962C8B-B14F-4D97-AF65-F5344CB8AC3E}">
        <p14:creationId xmlns:p14="http://schemas.microsoft.com/office/powerpoint/2010/main" val="8082062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99" y="938081"/>
            <a:ext cx="9144000" cy="570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43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D693FA5-9C90-1C4C-AA6C-268E6DADB8D8}"/>
              </a:ext>
            </a:extLst>
          </p:cNvPr>
          <p:cNvSpPr/>
          <p:nvPr/>
        </p:nvSpPr>
        <p:spPr bwMode="auto">
          <a:xfrm>
            <a:off x="3385356" y="4116652"/>
            <a:ext cx="2322985" cy="1580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8C1531-6E0D-BA41-BB5C-39D6E783DE99}"/>
              </a:ext>
            </a:extLst>
          </p:cNvPr>
          <p:cNvSpPr/>
          <p:nvPr/>
        </p:nvSpPr>
        <p:spPr bwMode="auto">
          <a:xfrm>
            <a:off x="3385356" y="3850982"/>
            <a:ext cx="2322985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C7AFE6B-AEB2-2A46-81ED-2972C85D8B94}"/>
              </a:ext>
            </a:extLst>
          </p:cNvPr>
          <p:cNvSpPr/>
          <p:nvPr/>
        </p:nvSpPr>
        <p:spPr bwMode="auto">
          <a:xfrm>
            <a:off x="3385356" y="3096380"/>
            <a:ext cx="2322985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</p:spTree>
    <p:extLst>
      <p:ext uri="{BB962C8B-B14F-4D97-AF65-F5344CB8AC3E}">
        <p14:creationId xmlns:p14="http://schemas.microsoft.com/office/powerpoint/2010/main" val="21777206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396"/>
            <a:ext cx="9144000" cy="5615582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Request/Response </a:t>
            </a:r>
            <a:r>
              <a:rPr lang="de-DE" dirty="0" err="1"/>
              <a:t>Tracing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828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ung 20"/>
          <p:cNvGrpSpPr/>
          <p:nvPr/>
        </p:nvGrpSpPr>
        <p:grpSpPr>
          <a:xfrm>
            <a:off x="231822" y="2024532"/>
            <a:ext cx="4082508" cy="2295825"/>
            <a:chOff x="231822" y="2024532"/>
            <a:chExt cx="4991364" cy="2806926"/>
          </a:xfrm>
        </p:grpSpPr>
        <p:sp>
          <p:nvSpPr>
            <p:cNvPr id="3" name="Rechteck 2"/>
            <p:cNvSpPr/>
            <p:nvPr/>
          </p:nvSpPr>
          <p:spPr bwMode="auto">
            <a:xfrm>
              <a:off x="231822" y="3147528"/>
              <a:ext cx="1611278" cy="48334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 err="1">
                  <a:solidFill>
                    <a:schemeClr val="tx1"/>
                  </a:solidFill>
                  <a:latin typeface="Arial" charset="0"/>
                </a:rPr>
                <a:t>Created</a:t>
              </a:r>
              <a:endPara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1928402" y="2044280"/>
              <a:ext cx="1611278" cy="48334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 err="1">
                  <a:solidFill>
                    <a:schemeClr val="tx1"/>
                  </a:solidFill>
                  <a:latin typeface="Arial" charset="0"/>
                </a:rPr>
                <a:t>Published</a:t>
              </a:r>
              <a:endPara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hteck 5"/>
            <p:cNvSpPr/>
            <p:nvPr/>
          </p:nvSpPr>
          <p:spPr bwMode="auto">
            <a:xfrm>
              <a:off x="3611908" y="3225120"/>
              <a:ext cx="1611278" cy="48334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 err="1">
                  <a:solidFill>
                    <a:schemeClr val="tx1"/>
                  </a:solidFill>
                  <a:latin typeface="Arial" charset="0"/>
                </a:rPr>
                <a:t>Deprecated</a:t>
              </a:r>
              <a:endPara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1895620" y="4320357"/>
              <a:ext cx="1611278" cy="48334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 err="1">
                  <a:solidFill>
                    <a:schemeClr val="tx1"/>
                  </a:solidFill>
                  <a:latin typeface="Arial" charset="0"/>
                </a:rPr>
                <a:t>Blocked</a:t>
              </a:r>
              <a:endPara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iger Pfeil 7"/>
            <p:cNvSpPr/>
            <p:nvPr/>
          </p:nvSpPr>
          <p:spPr bwMode="auto">
            <a:xfrm>
              <a:off x="881462" y="2024532"/>
              <a:ext cx="1052070" cy="1122996"/>
            </a:xfrm>
            <a:prstGeom prst="bent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iger Pfeil 8"/>
            <p:cNvSpPr/>
            <p:nvPr/>
          </p:nvSpPr>
          <p:spPr bwMode="auto">
            <a:xfrm rot="16200000">
              <a:off x="799358" y="3604884"/>
              <a:ext cx="1052070" cy="1122996"/>
            </a:xfrm>
            <a:prstGeom prst="bent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hteckiger Pfeil 9"/>
            <p:cNvSpPr/>
            <p:nvPr/>
          </p:nvSpPr>
          <p:spPr bwMode="auto">
            <a:xfrm rot="5400000">
              <a:off x="3584621" y="2137587"/>
              <a:ext cx="1052070" cy="1122996"/>
            </a:xfrm>
            <a:prstGeom prst="bent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hteckiger Pfeil 10"/>
            <p:cNvSpPr/>
            <p:nvPr/>
          </p:nvSpPr>
          <p:spPr bwMode="auto">
            <a:xfrm rot="10800000">
              <a:off x="3511995" y="3708462"/>
              <a:ext cx="1052070" cy="1122996"/>
            </a:xfrm>
            <a:prstGeom prst="bent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4674498" y="2083034"/>
            <a:ext cx="4082508" cy="2295825"/>
            <a:chOff x="231822" y="2024532"/>
            <a:chExt cx="4991364" cy="2806926"/>
          </a:xfrm>
        </p:grpSpPr>
        <p:sp>
          <p:nvSpPr>
            <p:cNvPr id="23" name="Rechteck 22"/>
            <p:cNvSpPr/>
            <p:nvPr/>
          </p:nvSpPr>
          <p:spPr bwMode="auto">
            <a:xfrm>
              <a:off x="231822" y="3147528"/>
              <a:ext cx="1611278" cy="48334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>
                  <a:solidFill>
                    <a:schemeClr val="tx1"/>
                  </a:solidFill>
                  <a:latin typeface="Arial" charset="0"/>
                </a:rPr>
                <a:t>Analyse</a:t>
              </a:r>
              <a:endPara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1928402" y="2044280"/>
              <a:ext cx="1611278" cy="48334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>
                  <a:solidFill>
                    <a:schemeClr val="tx1"/>
                  </a:solidFill>
                  <a:latin typeface="Arial" charset="0"/>
                </a:rPr>
                <a:t>Design</a:t>
              </a:r>
              <a:endPara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3611908" y="3225120"/>
              <a:ext cx="1611278" cy="48334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>
                  <a:solidFill>
                    <a:schemeClr val="tx1"/>
                  </a:solidFill>
                  <a:latin typeface="Arial" charset="0"/>
                </a:rPr>
                <a:t>Implementierung</a:t>
              </a:r>
              <a:endPara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1895620" y="4320357"/>
              <a:ext cx="1611278" cy="48334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>
                  <a:solidFill>
                    <a:schemeClr val="tx1"/>
                  </a:solidFill>
                  <a:latin typeface="Arial" charset="0"/>
                </a:rPr>
                <a:t>Test</a:t>
              </a:r>
              <a:endPara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hteckiger Pfeil 26"/>
            <p:cNvSpPr/>
            <p:nvPr/>
          </p:nvSpPr>
          <p:spPr bwMode="auto">
            <a:xfrm>
              <a:off x="881462" y="2024532"/>
              <a:ext cx="1052070" cy="1122996"/>
            </a:xfrm>
            <a:prstGeom prst="bent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hteckiger Pfeil 27"/>
            <p:cNvSpPr/>
            <p:nvPr/>
          </p:nvSpPr>
          <p:spPr bwMode="auto">
            <a:xfrm rot="16200000">
              <a:off x="799358" y="3604884"/>
              <a:ext cx="1052070" cy="1122996"/>
            </a:xfrm>
            <a:prstGeom prst="bent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hteckiger Pfeil 28"/>
            <p:cNvSpPr/>
            <p:nvPr/>
          </p:nvSpPr>
          <p:spPr bwMode="auto">
            <a:xfrm rot="5400000">
              <a:off x="3584621" y="2137587"/>
              <a:ext cx="1052070" cy="1122996"/>
            </a:xfrm>
            <a:prstGeom prst="bent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iger Pfeil 29"/>
            <p:cNvSpPr/>
            <p:nvPr/>
          </p:nvSpPr>
          <p:spPr bwMode="auto">
            <a:xfrm rot="10800000">
              <a:off x="3511995" y="3708462"/>
              <a:ext cx="1052070" cy="1122996"/>
            </a:xfrm>
            <a:prstGeom prst="bentArrow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1464679" y="4478158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API </a:t>
            </a:r>
            <a:r>
              <a:rPr lang="de-DE" b="1" dirty="0" err="1"/>
              <a:t>Lifecycle</a:t>
            </a:r>
            <a:endParaRPr lang="de-DE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5765184" y="4478158"/>
            <a:ext cx="205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Service </a:t>
            </a:r>
            <a:r>
              <a:rPr lang="de-DE" b="1" dirty="0" err="1"/>
              <a:t>Lifecycle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83496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2609850" y="2362200"/>
            <a:ext cx="6534150" cy="2133600"/>
          </a:xfrm>
        </p:spPr>
        <p:txBody>
          <a:bodyPr>
            <a:normAutofit/>
          </a:bodyPr>
          <a:lstStyle/>
          <a:p>
            <a:r>
              <a:rPr lang="de-DE" sz="4000" dirty="0" err="1"/>
              <a:t>Deployment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8165096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erade Verbindung 80"/>
          <p:cNvCxnSpPr/>
          <p:nvPr/>
        </p:nvCxnSpPr>
        <p:spPr bwMode="auto">
          <a:xfrm>
            <a:off x="3540310" y="3349037"/>
            <a:ext cx="0" cy="26434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2" name="Gerade Verbindung 81"/>
          <p:cNvCxnSpPr/>
          <p:nvPr/>
        </p:nvCxnSpPr>
        <p:spPr bwMode="auto">
          <a:xfrm>
            <a:off x="5843115" y="3349037"/>
            <a:ext cx="0" cy="26434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0" name="Gerade Verbindung 79"/>
          <p:cNvCxnSpPr/>
          <p:nvPr/>
        </p:nvCxnSpPr>
        <p:spPr bwMode="auto">
          <a:xfrm>
            <a:off x="1280651" y="3349037"/>
            <a:ext cx="0" cy="26434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Rechteck 33"/>
          <p:cNvSpPr/>
          <p:nvPr/>
        </p:nvSpPr>
        <p:spPr bwMode="auto">
          <a:xfrm>
            <a:off x="6886192" y="4176613"/>
            <a:ext cx="1820333" cy="652039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6" name="Gruppierung 45"/>
          <p:cNvGrpSpPr/>
          <p:nvPr/>
        </p:nvGrpSpPr>
        <p:grpSpPr>
          <a:xfrm>
            <a:off x="3072331" y="3953971"/>
            <a:ext cx="923149" cy="548662"/>
            <a:chOff x="5196116" y="4304225"/>
            <a:chExt cx="923149" cy="548662"/>
          </a:xfrm>
        </p:grpSpPr>
        <p:sp>
          <p:nvSpPr>
            <p:cNvPr id="40" name="Rechteck 39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-9990" y="0"/>
            <a:ext cx="83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Cloud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6886192" y="3135908"/>
            <a:ext cx="1820333" cy="652039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886192" y="3152993"/>
            <a:ext cx="1611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SaaS</a:t>
            </a:r>
            <a:endParaRPr lang="de-DE" sz="1400" b="1" dirty="0"/>
          </a:p>
          <a:p>
            <a:r>
              <a:rPr lang="de-DE" sz="1400" b="1" dirty="0"/>
              <a:t>Developer Portal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981805" y="4193697"/>
            <a:ext cx="13018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SaaS</a:t>
            </a:r>
            <a:endParaRPr lang="de-DE" sz="1400" b="1" dirty="0"/>
          </a:p>
          <a:p>
            <a:r>
              <a:rPr lang="de-DE" sz="1400" b="1" dirty="0"/>
              <a:t>Admin Portal</a:t>
            </a:r>
          </a:p>
          <a:p>
            <a:endParaRPr lang="de-DE" sz="1400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6430" y="2119455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On </a:t>
            </a:r>
            <a:r>
              <a:rPr lang="de-DE" b="1" dirty="0" err="1"/>
              <a:t>premise</a:t>
            </a:r>
            <a:endParaRPr lang="de-DE" b="1" dirty="0"/>
          </a:p>
        </p:txBody>
      </p:sp>
      <p:grpSp>
        <p:nvGrpSpPr>
          <p:cNvPr id="45" name="Gruppierung 44"/>
          <p:cNvGrpSpPr/>
          <p:nvPr/>
        </p:nvGrpSpPr>
        <p:grpSpPr>
          <a:xfrm>
            <a:off x="3072331" y="3135639"/>
            <a:ext cx="923149" cy="548662"/>
            <a:chOff x="5196116" y="3527509"/>
            <a:chExt cx="923149" cy="548662"/>
          </a:xfrm>
        </p:grpSpPr>
        <p:sp>
          <p:nvSpPr>
            <p:cNvPr id="37" name="Rechteck 36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49" name="Gruppierung 48"/>
          <p:cNvGrpSpPr/>
          <p:nvPr/>
        </p:nvGrpSpPr>
        <p:grpSpPr>
          <a:xfrm>
            <a:off x="3072331" y="4772303"/>
            <a:ext cx="923149" cy="548662"/>
            <a:chOff x="5196116" y="4304225"/>
            <a:chExt cx="923149" cy="548662"/>
          </a:xfrm>
        </p:grpSpPr>
        <p:sp>
          <p:nvSpPr>
            <p:cNvPr id="50" name="Rechteck 49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hteck 50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2" name="Gruppierung 51"/>
          <p:cNvGrpSpPr/>
          <p:nvPr/>
        </p:nvGrpSpPr>
        <p:grpSpPr>
          <a:xfrm>
            <a:off x="3072331" y="5590635"/>
            <a:ext cx="923149" cy="548662"/>
            <a:chOff x="5196116" y="4304225"/>
            <a:chExt cx="923149" cy="548662"/>
          </a:xfrm>
        </p:grpSpPr>
        <p:sp>
          <p:nvSpPr>
            <p:cNvPr id="53" name="Rechteck 52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echteck 53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Gruppierung 54"/>
          <p:cNvGrpSpPr/>
          <p:nvPr/>
        </p:nvGrpSpPr>
        <p:grpSpPr>
          <a:xfrm>
            <a:off x="828513" y="3954240"/>
            <a:ext cx="923149" cy="548662"/>
            <a:chOff x="5196116" y="4304225"/>
            <a:chExt cx="923149" cy="548662"/>
          </a:xfrm>
        </p:grpSpPr>
        <p:sp>
          <p:nvSpPr>
            <p:cNvPr id="56" name="Rechteck 55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echteck 56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Gruppierung 57"/>
          <p:cNvGrpSpPr/>
          <p:nvPr/>
        </p:nvGrpSpPr>
        <p:grpSpPr>
          <a:xfrm>
            <a:off x="828513" y="3135908"/>
            <a:ext cx="923149" cy="548662"/>
            <a:chOff x="5196116" y="3527509"/>
            <a:chExt cx="923149" cy="548662"/>
          </a:xfrm>
        </p:grpSpPr>
        <p:sp>
          <p:nvSpPr>
            <p:cNvPr id="59" name="Rechteck 58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61" name="Gruppierung 60"/>
          <p:cNvGrpSpPr/>
          <p:nvPr/>
        </p:nvGrpSpPr>
        <p:grpSpPr>
          <a:xfrm>
            <a:off x="828513" y="4772572"/>
            <a:ext cx="923149" cy="548662"/>
            <a:chOff x="5196116" y="4304225"/>
            <a:chExt cx="923149" cy="548662"/>
          </a:xfrm>
        </p:grpSpPr>
        <p:sp>
          <p:nvSpPr>
            <p:cNvPr id="62" name="Rechteck 61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Rechteck 62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4" name="Gruppierung 63"/>
          <p:cNvGrpSpPr/>
          <p:nvPr/>
        </p:nvGrpSpPr>
        <p:grpSpPr>
          <a:xfrm>
            <a:off x="828513" y="5590904"/>
            <a:ext cx="923149" cy="548662"/>
            <a:chOff x="5196116" y="4304225"/>
            <a:chExt cx="923149" cy="548662"/>
          </a:xfrm>
        </p:grpSpPr>
        <p:sp>
          <p:nvSpPr>
            <p:cNvPr id="65" name="Rechteck 64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hteck 65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7" name="Gruppierung 66"/>
          <p:cNvGrpSpPr/>
          <p:nvPr/>
        </p:nvGrpSpPr>
        <p:grpSpPr>
          <a:xfrm>
            <a:off x="5357236" y="3953971"/>
            <a:ext cx="923149" cy="548662"/>
            <a:chOff x="5196116" y="4304225"/>
            <a:chExt cx="923149" cy="548662"/>
          </a:xfrm>
        </p:grpSpPr>
        <p:sp>
          <p:nvSpPr>
            <p:cNvPr id="68" name="Rechteck 67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echteck 68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0" name="Gruppierung 69"/>
          <p:cNvGrpSpPr/>
          <p:nvPr/>
        </p:nvGrpSpPr>
        <p:grpSpPr>
          <a:xfrm>
            <a:off x="5357236" y="3135639"/>
            <a:ext cx="923149" cy="548662"/>
            <a:chOff x="5196116" y="3527509"/>
            <a:chExt cx="923149" cy="548662"/>
          </a:xfrm>
        </p:grpSpPr>
        <p:sp>
          <p:nvSpPr>
            <p:cNvPr id="71" name="Rechteck 70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73" name="Gruppierung 72"/>
          <p:cNvGrpSpPr/>
          <p:nvPr/>
        </p:nvGrpSpPr>
        <p:grpSpPr>
          <a:xfrm>
            <a:off x="5357236" y="4772303"/>
            <a:ext cx="923149" cy="548662"/>
            <a:chOff x="5196116" y="4304225"/>
            <a:chExt cx="923149" cy="548662"/>
          </a:xfrm>
        </p:grpSpPr>
        <p:sp>
          <p:nvSpPr>
            <p:cNvPr id="74" name="Rechteck 73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hteck 74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6" name="Gruppierung 75"/>
          <p:cNvGrpSpPr/>
          <p:nvPr/>
        </p:nvGrpSpPr>
        <p:grpSpPr>
          <a:xfrm>
            <a:off x="5357236" y="5590635"/>
            <a:ext cx="923149" cy="548662"/>
            <a:chOff x="5196116" y="4304225"/>
            <a:chExt cx="923149" cy="548662"/>
          </a:xfrm>
        </p:grpSpPr>
        <p:sp>
          <p:nvSpPr>
            <p:cNvPr id="77" name="Rechteck 76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hteck 77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0" name="Gruppierung 89"/>
          <p:cNvGrpSpPr/>
          <p:nvPr/>
        </p:nvGrpSpPr>
        <p:grpSpPr>
          <a:xfrm>
            <a:off x="-2059127" y="1835791"/>
            <a:ext cx="12470081" cy="279620"/>
            <a:chOff x="-3133837" y="2414523"/>
            <a:chExt cx="12470081" cy="279620"/>
          </a:xfrm>
        </p:grpSpPr>
        <p:grpSp>
          <p:nvGrpSpPr>
            <p:cNvPr id="91" name="Gruppierung 90"/>
            <p:cNvGrpSpPr/>
            <p:nvPr/>
          </p:nvGrpSpPr>
          <p:grpSpPr>
            <a:xfrm>
              <a:off x="-3133837" y="2414523"/>
              <a:ext cx="6267674" cy="278456"/>
              <a:chOff x="361437" y="2214064"/>
              <a:chExt cx="6267674" cy="278456"/>
            </a:xfrm>
          </p:grpSpPr>
          <p:grpSp>
            <p:nvGrpSpPr>
              <p:cNvPr id="99" name="Gruppierung 98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103" name="Bild 10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104" name="Bild 10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100" name="Gruppierung 99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101" name="Bild 10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102" name="Bild 10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2" name="Gruppierung 91"/>
            <p:cNvGrpSpPr/>
            <p:nvPr/>
          </p:nvGrpSpPr>
          <p:grpSpPr>
            <a:xfrm>
              <a:off x="3068570" y="2415687"/>
              <a:ext cx="6267674" cy="278456"/>
              <a:chOff x="361437" y="2214064"/>
              <a:chExt cx="6267674" cy="278456"/>
            </a:xfrm>
          </p:grpSpPr>
          <p:grpSp>
            <p:nvGrpSpPr>
              <p:cNvPr id="93" name="Gruppierung 92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97" name="Bild 9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98" name="Bild 9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uppierung 93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95" name="Bild 9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96" name="Bild 9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Freihandform 2"/>
          <p:cNvSpPr/>
          <p:nvPr/>
        </p:nvSpPr>
        <p:spPr>
          <a:xfrm>
            <a:off x="1743970" y="2975867"/>
            <a:ext cx="1961967" cy="1800684"/>
          </a:xfrm>
          <a:custGeom>
            <a:avLst/>
            <a:gdLst>
              <a:gd name="connsiteX0" fmla="*/ 0 w 1658668"/>
              <a:gd name="connsiteY0" fmla="*/ 961825 h 1530462"/>
              <a:gd name="connsiteX1" fmla="*/ 540252 w 1658668"/>
              <a:gd name="connsiteY1" fmla="*/ 175211 h 1530462"/>
              <a:gd name="connsiteX2" fmla="*/ 1317456 w 1658668"/>
              <a:gd name="connsiteY2" fmla="*/ 118347 h 1530462"/>
              <a:gd name="connsiteX3" fmla="*/ 1658668 w 1658668"/>
              <a:gd name="connsiteY3" fmla="*/ 1530462 h 15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668" h="1530462">
                <a:moveTo>
                  <a:pt x="0" y="961825"/>
                </a:moveTo>
                <a:cubicBezTo>
                  <a:pt x="160338" y="638808"/>
                  <a:pt x="320676" y="315791"/>
                  <a:pt x="540252" y="175211"/>
                </a:cubicBezTo>
                <a:cubicBezTo>
                  <a:pt x="759828" y="34631"/>
                  <a:pt x="1131053" y="-107528"/>
                  <a:pt x="1317456" y="118347"/>
                </a:cubicBezTo>
                <a:cubicBezTo>
                  <a:pt x="1503859" y="344222"/>
                  <a:pt x="1658668" y="1530462"/>
                  <a:pt x="1658668" y="1530462"/>
                </a:cubicBezTo>
              </a:path>
            </a:pathLst>
          </a:custGeom>
          <a:ln w="57150" cmpd="sng">
            <a:solidFill>
              <a:srgbClr val="FF66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984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erade Verbindung 80"/>
          <p:cNvCxnSpPr/>
          <p:nvPr/>
        </p:nvCxnSpPr>
        <p:spPr bwMode="auto">
          <a:xfrm>
            <a:off x="3540310" y="3349037"/>
            <a:ext cx="0" cy="26434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2" name="Gerade Verbindung 81"/>
          <p:cNvCxnSpPr/>
          <p:nvPr/>
        </p:nvCxnSpPr>
        <p:spPr bwMode="auto">
          <a:xfrm>
            <a:off x="5843115" y="3349037"/>
            <a:ext cx="0" cy="26434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0" name="Gerade Verbindung 79"/>
          <p:cNvCxnSpPr/>
          <p:nvPr/>
        </p:nvCxnSpPr>
        <p:spPr bwMode="auto">
          <a:xfrm>
            <a:off x="1280651" y="3349037"/>
            <a:ext cx="0" cy="26434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Rechteck 33"/>
          <p:cNvSpPr/>
          <p:nvPr/>
        </p:nvSpPr>
        <p:spPr bwMode="auto">
          <a:xfrm>
            <a:off x="3149607" y="821463"/>
            <a:ext cx="1820333" cy="652039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6" name="Gruppierung 45"/>
          <p:cNvGrpSpPr/>
          <p:nvPr/>
        </p:nvGrpSpPr>
        <p:grpSpPr>
          <a:xfrm>
            <a:off x="3072331" y="3953971"/>
            <a:ext cx="923149" cy="548662"/>
            <a:chOff x="5196116" y="4304225"/>
            <a:chExt cx="923149" cy="548662"/>
          </a:xfrm>
        </p:grpSpPr>
        <p:sp>
          <p:nvSpPr>
            <p:cNvPr id="40" name="Rechteck 39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-9990" y="0"/>
            <a:ext cx="83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Cloud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811054" y="804378"/>
            <a:ext cx="1820333" cy="652039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11054" y="821463"/>
            <a:ext cx="1611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SaaS</a:t>
            </a:r>
            <a:endParaRPr lang="de-DE" sz="1400" b="1" dirty="0"/>
          </a:p>
          <a:p>
            <a:r>
              <a:rPr lang="de-DE" sz="1400" b="1" dirty="0"/>
              <a:t>Developer Portal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245220" y="838547"/>
            <a:ext cx="13018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SaaS</a:t>
            </a:r>
            <a:endParaRPr lang="de-DE" sz="1400" b="1" dirty="0"/>
          </a:p>
          <a:p>
            <a:r>
              <a:rPr lang="de-DE" sz="1400" b="1" dirty="0"/>
              <a:t>Admin Portal</a:t>
            </a:r>
          </a:p>
          <a:p>
            <a:endParaRPr lang="de-DE" sz="1400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6430" y="2119455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On </a:t>
            </a:r>
            <a:r>
              <a:rPr lang="de-DE" b="1" dirty="0" err="1"/>
              <a:t>premise</a:t>
            </a:r>
            <a:endParaRPr lang="de-DE" b="1" dirty="0"/>
          </a:p>
        </p:txBody>
      </p:sp>
      <p:grpSp>
        <p:nvGrpSpPr>
          <p:cNvPr id="45" name="Gruppierung 44"/>
          <p:cNvGrpSpPr/>
          <p:nvPr/>
        </p:nvGrpSpPr>
        <p:grpSpPr>
          <a:xfrm>
            <a:off x="3072331" y="3135639"/>
            <a:ext cx="923149" cy="548662"/>
            <a:chOff x="5196116" y="3527509"/>
            <a:chExt cx="923149" cy="548662"/>
          </a:xfrm>
        </p:grpSpPr>
        <p:sp>
          <p:nvSpPr>
            <p:cNvPr id="37" name="Rechteck 36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49" name="Gruppierung 48"/>
          <p:cNvGrpSpPr/>
          <p:nvPr/>
        </p:nvGrpSpPr>
        <p:grpSpPr>
          <a:xfrm>
            <a:off x="3072331" y="4772303"/>
            <a:ext cx="923149" cy="548662"/>
            <a:chOff x="5196116" y="4304225"/>
            <a:chExt cx="923149" cy="548662"/>
          </a:xfrm>
        </p:grpSpPr>
        <p:sp>
          <p:nvSpPr>
            <p:cNvPr id="50" name="Rechteck 49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hteck 50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2" name="Gruppierung 51"/>
          <p:cNvGrpSpPr/>
          <p:nvPr/>
        </p:nvGrpSpPr>
        <p:grpSpPr>
          <a:xfrm>
            <a:off x="3072331" y="5590635"/>
            <a:ext cx="923149" cy="548662"/>
            <a:chOff x="5196116" y="4304225"/>
            <a:chExt cx="923149" cy="548662"/>
          </a:xfrm>
        </p:grpSpPr>
        <p:sp>
          <p:nvSpPr>
            <p:cNvPr id="53" name="Rechteck 52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echteck 53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Gruppierung 54"/>
          <p:cNvGrpSpPr/>
          <p:nvPr/>
        </p:nvGrpSpPr>
        <p:grpSpPr>
          <a:xfrm>
            <a:off x="828513" y="3954240"/>
            <a:ext cx="923149" cy="548662"/>
            <a:chOff x="5196116" y="4304225"/>
            <a:chExt cx="923149" cy="548662"/>
          </a:xfrm>
        </p:grpSpPr>
        <p:sp>
          <p:nvSpPr>
            <p:cNvPr id="56" name="Rechteck 55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echteck 56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Gruppierung 57"/>
          <p:cNvGrpSpPr/>
          <p:nvPr/>
        </p:nvGrpSpPr>
        <p:grpSpPr>
          <a:xfrm>
            <a:off x="828513" y="3135908"/>
            <a:ext cx="923149" cy="548662"/>
            <a:chOff x="5196116" y="3527509"/>
            <a:chExt cx="923149" cy="548662"/>
          </a:xfrm>
        </p:grpSpPr>
        <p:sp>
          <p:nvSpPr>
            <p:cNvPr id="59" name="Rechteck 58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61" name="Gruppierung 60"/>
          <p:cNvGrpSpPr/>
          <p:nvPr/>
        </p:nvGrpSpPr>
        <p:grpSpPr>
          <a:xfrm>
            <a:off x="828513" y="4772572"/>
            <a:ext cx="923149" cy="548662"/>
            <a:chOff x="5196116" y="4304225"/>
            <a:chExt cx="923149" cy="548662"/>
          </a:xfrm>
        </p:grpSpPr>
        <p:sp>
          <p:nvSpPr>
            <p:cNvPr id="62" name="Rechteck 61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Rechteck 62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4" name="Gruppierung 63"/>
          <p:cNvGrpSpPr/>
          <p:nvPr/>
        </p:nvGrpSpPr>
        <p:grpSpPr>
          <a:xfrm>
            <a:off x="828513" y="5590904"/>
            <a:ext cx="923149" cy="548662"/>
            <a:chOff x="5196116" y="4304225"/>
            <a:chExt cx="923149" cy="548662"/>
          </a:xfrm>
        </p:grpSpPr>
        <p:sp>
          <p:nvSpPr>
            <p:cNvPr id="65" name="Rechteck 64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hteck 65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7" name="Gruppierung 66"/>
          <p:cNvGrpSpPr/>
          <p:nvPr/>
        </p:nvGrpSpPr>
        <p:grpSpPr>
          <a:xfrm>
            <a:off x="5357236" y="3953971"/>
            <a:ext cx="923149" cy="548662"/>
            <a:chOff x="5196116" y="4304225"/>
            <a:chExt cx="923149" cy="548662"/>
          </a:xfrm>
        </p:grpSpPr>
        <p:sp>
          <p:nvSpPr>
            <p:cNvPr id="68" name="Rechteck 67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echteck 68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0" name="Gruppierung 69"/>
          <p:cNvGrpSpPr/>
          <p:nvPr/>
        </p:nvGrpSpPr>
        <p:grpSpPr>
          <a:xfrm>
            <a:off x="5357236" y="3135639"/>
            <a:ext cx="923149" cy="548662"/>
            <a:chOff x="5196116" y="3527509"/>
            <a:chExt cx="923149" cy="548662"/>
          </a:xfrm>
        </p:grpSpPr>
        <p:sp>
          <p:nvSpPr>
            <p:cNvPr id="71" name="Rechteck 70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73" name="Gruppierung 72"/>
          <p:cNvGrpSpPr/>
          <p:nvPr/>
        </p:nvGrpSpPr>
        <p:grpSpPr>
          <a:xfrm>
            <a:off x="5357236" y="4772303"/>
            <a:ext cx="923149" cy="548662"/>
            <a:chOff x="5196116" y="4304225"/>
            <a:chExt cx="923149" cy="548662"/>
          </a:xfrm>
        </p:grpSpPr>
        <p:sp>
          <p:nvSpPr>
            <p:cNvPr id="74" name="Rechteck 73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hteck 74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6" name="Gruppierung 75"/>
          <p:cNvGrpSpPr/>
          <p:nvPr/>
        </p:nvGrpSpPr>
        <p:grpSpPr>
          <a:xfrm>
            <a:off x="5357236" y="5590635"/>
            <a:ext cx="923149" cy="548662"/>
            <a:chOff x="5196116" y="4304225"/>
            <a:chExt cx="923149" cy="548662"/>
          </a:xfrm>
        </p:grpSpPr>
        <p:sp>
          <p:nvSpPr>
            <p:cNvPr id="77" name="Rechteck 76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hteck 77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0" name="Gruppierung 89"/>
          <p:cNvGrpSpPr/>
          <p:nvPr/>
        </p:nvGrpSpPr>
        <p:grpSpPr>
          <a:xfrm>
            <a:off x="-2059127" y="1835791"/>
            <a:ext cx="12470081" cy="279620"/>
            <a:chOff x="-3133837" y="2414523"/>
            <a:chExt cx="12470081" cy="279620"/>
          </a:xfrm>
        </p:grpSpPr>
        <p:grpSp>
          <p:nvGrpSpPr>
            <p:cNvPr id="91" name="Gruppierung 90"/>
            <p:cNvGrpSpPr/>
            <p:nvPr/>
          </p:nvGrpSpPr>
          <p:grpSpPr>
            <a:xfrm>
              <a:off x="-3133837" y="2414523"/>
              <a:ext cx="6267674" cy="278456"/>
              <a:chOff x="361437" y="2214064"/>
              <a:chExt cx="6267674" cy="278456"/>
            </a:xfrm>
          </p:grpSpPr>
          <p:grpSp>
            <p:nvGrpSpPr>
              <p:cNvPr id="99" name="Gruppierung 98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103" name="Bild 10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104" name="Bild 10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100" name="Gruppierung 99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101" name="Bild 10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102" name="Bild 10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2" name="Gruppierung 91"/>
            <p:cNvGrpSpPr/>
            <p:nvPr/>
          </p:nvGrpSpPr>
          <p:grpSpPr>
            <a:xfrm>
              <a:off x="3068570" y="2415687"/>
              <a:ext cx="6267674" cy="278456"/>
              <a:chOff x="361437" y="2214064"/>
              <a:chExt cx="6267674" cy="278456"/>
            </a:xfrm>
          </p:grpSpPr>
          <p:grpSp>
            <p:nvGrpSpPr>
              <p:cNvPr id="93" name="Gruppierung 92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97" name="Bild 9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98" name="Bild 9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uppierung 93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95" name="Bild 9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96" name="Bild 9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9" name="Freihandform 78"/>
          <p:cNvSpPr/>
          <p:nvPr/>
        </p:nvSpPr>
        <p:spPr>
          <a:xfrm>
            <a:off x="1743970" y="2975867"/>
            <a:ext cx="1961967" cy="1800684"/>
          </a:xfrm>
          <a:custGeom>
            <a:avLst/>
            <a:gdLst>
              <a:gd name="connsiteX0" fmla="*/ 0 w 1658668"/>
              <a:gd name="connsiteY0" fmla="*/ 961825 h 1530462"/>
              <a:gd name="connsiteX1" fmla="*/ 540252 w 1658668"/>
              <a:gd name="connsiteY1" fmla="*/ 175211 h 1530462"/>
              <a:gd name="connsiteX2" fmla="*/ 1317456 w 1658668"/>
              <a:gd name="connsiteY2" fmla="*/ 118347 h 1530462"/>
              <a:gd name="connsiteX3" fmla="*/ 1658668 w 1658668"/>
              <a:gd name="connsiteY3" fmla="*/ 1530462 h 15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668" h="1530462">
                <a:moveTo>
                  <a:pt x="0" y="961825"/>
                </a:moveTo>
                <a:cubicBezTo>
                  <a:pt x="160338" y="638808"/>
                  <a:pt x="320676" y="315791"/>
                  <a:pt x="540252" y="175211"/>
                </a:cubicBezTo>
                <a:cubicBezTo>
                  <a:pt x="759828" y="34631"/>
                  <a:pt x="1131053" y="-107528"/>
                  <a:pt x="1317456" y="118347"/>
                </a:cubicBezTo>
                <a:cubicBezTo>
                  <a:pt x="1503859" y="344222"/>
                  <a:pt x="1658668" y="1530462"/>
                  <a:pt x="1658668" y="1530462"/>
                </a:cubicBezTo>
              </a:path>
            </a:pathLst>
          </a:custGeom>
          <a:ln w="57150" cmpd="sng">
            <a:solidFill>
              <a:srgbClr val="FF66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288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Gerade Verbindung 87"/>
          <p:cNvCxnSpPr/>
          <p:nvPr/>
        </p:nvCxnSpPr>
        <p:spPr bwMode="auto">
          <a:xfrm>
            <a:off x="7113140" y="1203615"/>
            <a:ext cx="0" cy="39286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89" name="Gruppierung 88"/>
          <p:cNvGrpSpPr/>
          <p:nvPr/>
        </p:nvGrpSpPr>
        <p:grpSpPr>
          <a:xfrm>
            <a:off x="6627261" y="3093721"/>
            <a:ext cx="923149" cy="548662"/>
            <a:chOff x="5196116" y="4304225"/>
            <a:chExt cx="923149" cy="548662"/>
          </a:xfrm>
        </p:grpSpPr>
        <p:sp>
          <p:nvSpPr>
            <p:cNvPr id="105" name="Rechteck 104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hteck 105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7" name="Gruppierung 106"/>
          <p:cNvGrpSpPr/>
          <p:nvPr/>
        </p:nvGrpSpPr>
        <p:grpSpPr>
          <a:xfrm>
            <a:off x="6627261" y="3912053"/>
            <a:ext cx="923149" cy="548662"/>
            <a:chOff x="5196116" y="4304225"/>
            <a:chExt cx="923149" cy="548662"/>
          </a:xfrm>
        </p:grpSpPr>
        <p:sp>
          <p:nvSpPr>
            <p:cNvPr id="108" name="Rechteck 107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Rechteck 108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0" name="Gruppierung 109"/>
          <p:cNvGrpSpPr/>
          <p:nvPr/>
        </p:nvGrpSpPr>
        <p:grpSpPr>
          <a:xfrm>
            <a:off x="6627261" y="4730385"/>
            <a:ext cx="923149" cy="548662"/>
            <a:chOff x="5196116" y="4304225"/>
            <a:chExt cx="923149" cy="548662"/>
          </a:xfrm>
        </p:grpSpPr>
        <p:sp>
          <p:nvSpPr>
            <p:cNvPr id="111" name="Rechteck 110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Rechteck 111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3" name="Gerade Verbindung 112"/>
          <p:cNvCxnSpPr/>
          <p:nvPr/>
        </p:nvCxnSpPr>
        <p:spPr bwMode="auto">
          <a:xfrm>
            <a:off x="5820745" y="1203615"/>
            <a:ext cx="0" cy="39286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114" name="Gruppierung 113"/>
          <p:cNvGrpSpPr/>
          <p:nvPr/>
        </p:nvGrpSpPr>
        <p:grpSpPr>
          <a:xfrm>
            <a:off x="5334866" y="3093721"/>
            <a:ext cx="923149" cy="548662"/>
            <a:chOff x="5196116" y="4304225"/>
            <a:chExt cx="923149" cy="548662"/>
          </a:xfrm>
        </p:grpSpPr>
        <p:sp>
          <p:nvSpPr>
            <p:cNvPr id="115" name="Rechteck 114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Rechteck 115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7" name="Gruppierung 116"/>
          <p:cNvGrpSpPr/>
          <p:nvPr/>
        </p:nvGrpSpPr>
        <p:grpSpPr>
          <a:xfrm>
            <a:off x="5334866" y="3912053"/>
            <a:ext cx="923149" cy="548662"/>
            <a:chOff x="5196116" y="4304225"/>
            <a:chExt cx="923149" cy="548662"/>
          </a:xfrm>
        </p:grpSpPr>
        <p:sp>
          <p:nvSpPr>
            <p:cNvPr id="118" name="Rechteck 117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echteck 118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0" name="Gruppierung 119"/>
          <p:cNvGrpSpPr/>
          <p:nvPr/>
        </p:nvGrpSpPr>
        <p:grpSpPr>
          <a:xfrm>
            <a:off x="5334866" y="4730385"/>
            <a:ext cx="923149" cy="548662"/>
            <a:chOff x="5196116" y="4304225"/>
            <a:chExt cx="923149" cy="548662"/>
          </a:xfrm>
        </p:grpSpPr>
        <p:sp>
          <p:nvSpPr>
            <p:cNvPr id="121" name="Rechteck 120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Rechteck 121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82" name="Gerade Verbindung 81"/>
          <p:cNvCxnSpPr/>
          <p:nvPr/>
        </p:nvCxnSpPr>
        <p:spPr bwMode="auto">
          <a:xfrm>
            <a:off x="8405535" y="1203615"/>
            <a:ext cx="0" cy="39286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Rechteck 33"/>
          <p:cNvSpPr/>
          <p:nvPr/>
        </p:nvSpPr>
        <p:spPr bwMode="auto">
          <a:xfrm>
            <a:off x="3149607" y="821463"/>
            <a:ext cx="1820333" cy="652039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9990" y="0"/>
            <a:ext cx="83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Cloud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811054" y="804378"/>
            <a:ext cx="1820333" cy="652039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11054" y="821463"/>
            <a:ext cx="1611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SaaS</a:t>
            </a:r>
            <a:endParaRPr lang="de-DE" sz="1400" b="1" dirty="0"/>
          </a:p>
          <a:p>
            <a:r>
              <a:rPr lang="de-DE" sz="1400" b="1" dirty="0"/>
              <a:t>Developer Portal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245220" y="838547"/>
            <a:ext cx="13018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SaaS</a:t>
            </a:r>
            <a:endParaRPr lang="de-DE" sz="1400" b="1" dirty="0"/>
          </a:p>
          <a:p>
            <a:r>
              <a:rPr lang="de-DE" sz="1400" b="1" dirty="0"/>
              <a:t>Admin Portal</a:t>
            </a:r>
          </a:p>
          <a:p>
            <a:endParaRPr lang="de-DE" sz="1400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6430" y="2119455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On </a:t>
            </a:r>
            <a:r>
              <a:rPr lang="de-DE" b="1" dirty="0" err="1"/>
              <a:t>premise</a:t>
            </a:r>
            <a:endParaRPr lang="de-DE" b="1" dirty="0"/>
          </a:p>
        </p:txBody>
      </p:sp>
      <p:grpSp>
        <p:nvGrpSpPr>
          <p:cNvPr id="58" name="Gruppierung 57"/>
          <p:cNvGrpSpPr/>
          <p:nvPr/>
        </p:nvGrpSpPr>
        <p:grpSpPr>
          <a:xfrm>
            <a:off x="5357236" y="821463"/>
            <a:ext cx="923149" cy="548662"/>
            <a:chOff x="5196116" y="3527509"/>
            <a:chExt cx="923149" cy="548662"/>
          </a:xfrm>
        </p:grpSpPr>
        <p:sp>
          <p:nvSpPr>
            <p:cNvPr id="59" name="Rechteck 58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67" name="Gruppierung 66"/>
          <p:cNvGrpSpPr/>
          <p:nvPr/>
        </p:nvGrpSpPr>
        <p:grpSpPr>
          <a:xfrm>
            <a:off x="7919656" y="3093721"/>
            <a:ext cx="923149" cy="548662"/>
            <a:chOff x="5196116" y="4304225"/>
            <a:chExt cx="923149" cy="548662"/>
          </a:xfrm>
        </p:grpSpPr>
        <p:sp>
          <p:nvSpPr>
            <p:cNvPr id="68" name="Rechteck 67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echteck 68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3" name="Gruppierung 72"/>
          <p:cNvGrpSpPr/>
          <p:nvPr/>
        </p:nvGrpSpPr>
        <p:grpSpPr>
          <a:xfrm>
            <a:off x="7919656" y="3912053"/>
            <a:ext cx="923149" cy="548662"/>
            <a:chOff x="5196116" y="4304225"/>
            <a:chExt cx="923149" cy="548662"/>
          </a:xfrm>
        </p:grpSpPr>
        <p:sp>
          <p:nvSpPr>
            <p:cNvPr id="74" name="Rechteck 73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hteck 74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6" name="Gruppierung 75"/>
          <p:cNvGrpSpPr/>
          <p:nvPr/>
        </p:nvGrpSpPr>
        <p:grpSpPr>
          <a:xfrm>
            <a:off x="7919656" y="4730385"/>
            <a:ext cx="923149" cy="548662"/>
            <a:chOff x="5196116" y="4304225"/>
            <a:chExt cx="923149" cy="548662"/>
          </a:xfrm>
        </p:grpSpPr>
        <p:sp>
          <p:nvSpPr>
            <p:cNvPr id="77" name="Rechteck 76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hteck 77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0" name="Gruppierung 89"/>
          <p:cNvGrpSpPr/>
          <p:nvPr/>
        </p:nvGrpSpPr>
        <p:grpSpPr>
          <a:xfrm>
            <a:off x="-2059127" y="1835791"/>
            <a:ext cx="12470081" cy="279620"/>
            <a:chOff x="-3133837" y="2414523"/>
            <a:chExt cx="12470081" cy="279620"/>
          </a:xfrm>
        </p:grpSpPr>
        <p:grpSp>
          <p:nvGrpSpPr>
            <p:cNvPr id="91" name="Gruppierung 90"/>
            <p:cNvGrpSpPr/>
            <p:nvPr/>
          </p:nvGrpSpPr>
          <p:grpSpPr>
            <a:xfrm>
              <a:off x="-3133837" y="2414523"/>
              <a:ext cx="6267674" cy="278456"/>
              <a:chOff x="361437" y="2214064"/>
              <a:chExt cx="6267674" cy="278456"/>
            </a:xfrm>
          </p:grpSpPr>
          <p:grpSp>
            <p:nvGrpSpPr>
              <p:cNvPr id="99" name="Gruppierung 98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103" name="Bild 10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104" name="Bild 10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100" name="Gruppierung 99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101" name="Bild 10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102" name="Bild 10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2" name="Gruppierung 91"/>
            <p:cNvGrpSpPr/>
            <p:nvPr/>
          </p:nvGrpSpPr>
          <p:grpSpPr>
            <a:xfrm>
              <a:off x="3068570" y="2415687"/>
              <a:ext cx="6267674" cy="278456"/>
              <a:chOff x="361437" y="2214064"/>
              <a:chExt cx="6267674" cy="278456"/>
            </a:xfrm>
          </p:grpSpPr>
          <p:grpSp>
            <p:nvGrpSpPr>
              <p:cNvPr id="93" name="Gruppierung 92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97" name="Bild 9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98" name="Bild 9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uppierung 93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95" name="Bild 9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96" name="Bild 9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9" name="Gruppierung 78"/>
          <p:cNvGrpSpPr/>
          <p:nvPr/>
        </p:nvGrpSpPr>
        <p:grpSpPr>
          <a:xfrm>
            <a:off x="6628053" y="827451"/>
            <a:ext cx="923149" cy="548662"/>
            <a:chOff x="5196116" y="3527509"/>
            <a:chExt cx="923149" cy="548662"/>
          </a:xfrm>
        </p:grpSpPr>
        <p:sp>
          <p:nvSpPr>
            <p:cNvPr id="83" name="Rechteck 82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85" name="Gruppierung 84"/>
          <p:cNvGrpSpPr/>
          <p:nvPr/>
        </p:nvGrpSpPr>
        <p:grpSpPr>
          <a:xfrm>
            <a:off x="7898870" y="833439"/>
            <a:ext cx="923149" cy="548662"/>
            <a:chOff x="5196116" y="3527509"/>
            <a:chExt cx="923149" cy="548662"/>
          </a:xfrm>
        </p:grpSpPr>
        <p:sp>
          <p:nvSpPr>
            <p:cNvPr id="86" name="Rechteck 85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sp>
        <p:nvSpPr>
          <p:cNvPr id="2" name="Freihandform 1"/>
          <p:cNvSpPr/>
          <p:nvPr/>
        </p:nvSpPr>
        <p:spPr>
          <a:xfrm>
            <a:off x="6170244" y="534653"/>
            <a:ext cx="1263933" cy="3379465"/>
          </a:xfrm>
          <a:custGeom>
            <a:avLst/>
            <a:gdLst>
              <a:gd name="connsiteX0" fmla="*/ 975 w 1375300"/>
              <a:gd name="connsiteY0" fmla="*/ 2545464 h 3379465"/>
              <a:gd name="connsiteX1" fmla="*/ 124190 w 1375300"/>
              <a:gd name="connsiteY1" fmla="*/ 1133349 h 3379465"/>
              <a:gd name="connsiteX2" fmla="*/ 778179 w 1375300"/>
              <a:gd name="connsiteY2" fmla="*/ 81370 h 3379465"/>
              <a:gd name="connsiteX3" fmla="*/ 1375300 w 1375300"/>
              <a:gd name="connsiteY3" fmla="*/ 3379465 h 337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5300" h="3379465">
                <a:moveTo>
                  <a:pt x="975" y="2545464"/>
                </a:moveTo>
                <a:cubicBezTo>
                  <a:pt x="-2185" y="2044747"/>
                  <a:pt x="-5344" y="1544031"/>
                  <a:pt x="124190" y="1133349"/>
                </a:cubicBezTo>
                <a:cubicBezTo>
                  <a:pt x="253724" y="722667"/>
                  <a:pt x="569661" y="-292983"/>
                  <a:pt x="778179" y="81370"/>
                </a:cubicBezTo>
                <a:cubicBezTo>
                  <a:pt x="986697" y="455723"/>
                  <a:pt x="1375300" y="3379465"/>
                  <a:pt x="1375300" y="3379465"/>
                </a:cubicBezTo>
              </a:path>
            </a:pathLst>
          </a:custGeom>
          <a:ln w="38100" cmpd="sng">
            <a:solidFill>
              <a:srgbClr val="FF6600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11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Gerade Verbindung 124"/>
          <p:cNvCxnSpPr/>
          <p:nvPr/>
        </p:nvCxnSpPr>
        <p:spPr bwMode="auto">
          <a:xfrm>
            <a:off x="5805807" y="4930171"/>
            <a:ext cx="0" cy="9078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3" name="Gerade Verbindung 122"/>
          <p:cNvCxnSpPr/>
          <p:nvPr/>
        </p:nvCxnSpPr>
        <p:spPr bwMode="auto">
          <a:xfrm>
            <a:off x="8395265" y="4930171"/>
            <a:ext cx="0" cy="9078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4" name="Gerade Verbindung 123"/>
          <p:cNvCxnSpPr/>
          <p:nvPr/>
        </p:nvCxnSpPr>
        <p:spPr bwMode="auto">
          <a:xfrm>
            <a:off x="7100536" y="4930171"/>
            <a:ext cx="0" cy="9078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8" name="Gerade Verbindung 87"/>
          <p:cNvCxnSpPr/>
          <p:nvPr/>
        </p:nvCxnSpPr>
        <p:spPr bwMode="auto">
          <a:xfrm>
            <a:off x="7113140" y="1203615"/>
            <a:ext cx="0" cy="22935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89" name="Gruppierung 88"/>
          <p:cNvGrpSpPr/>
          <p:nvPr/>
        </p:nvGrpSpPr>
        <p:grpSpPr>
          <a:xfrm>
            <a:off x="6651565" y="2275389"/>
            <a:ext cx="923149" cy="548662"/>
            <a:chOff x="5196116" y="4304225"/>
            <a:chExt cx="923149" cy="548662"/>
          </a:xfrm>
        </p:grpSpPr>
        <p:sp>
          <p:nvSpPr>
            <p:cNvPr id="105" name="Rechteck 104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hteck 105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7" name="Gruppierung 106"/>
          <p:cNvGrpSpPr/>
          <p:nvPr/>
        </p:nvGrpSpPr>
        <p:grpSpPr>
          <a:xfrm>
            <a:off x="6651565" y="3093721"/>
            <a:ext cx="923149" cy="548662"/>
            <a:chOff x="5196116" y="4304225"/>
            <a:chExt cx="923149" cy="548662"/>
          </a:xfrm>
        </p:grpSpPr>
        <p:sp>
          <p:nvSpPr>
            <p:cNvPr id="108" name="Rechteck 107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Rechteck 108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0" name="Gruppierung 109"/>
          <p:cNvGrpSpPr/>
          <p:nvPr/>
        </p:nvGrpSpPr>
        <p:grpSpPr>
          <a:xfrm>
            <a:off x="6651565" y="5526477"/>
            <a:ext cx="923149" cy="548662"/>
            <a:chOff x="5196116" y="4304225"/>
            <a:chExt cx="923149" cy="548662"/>
          </a:xfrm>
        </p:grpSpPr>
        <p:sp>
          <p:nvSpPr>
            <p:cNvPr id="111" name="Rechteck 110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Rechteck 111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3" name="Gerade Verbindung 112"/>
          <p:cNvCxnSpPr/>
          <p:nvPr/>
        </p:nvCxnSpPr>
        <p:spPr bwMode="auto">
          <a:xfrm>
            <a:off x="5820745" y="1203615"/>
            <a:ext cx="0" cy="22935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114" name="Gruppierung 113"/>
          <p:cNvGrpSpPr/>
          <p:nvPr/>
        </p:nvGrpSpPr>
        <p:grpSpPr>
          <a:xfrm>
            <a:off x="5359170" y="2275389"/>
            <a:ext cx="923149" cy="548662"/>
            <a:chOff x="5196116" y="4304225"/>
            <a:chExt cx="923149" cy="548662"/>
          </a:xfrm>
        </p:grpSpPr>
        <p:sp>
          <p:nvSpPr>
            <p:cNvPr id="115" name="Rechteck 114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Rechteck 115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7" name="Gruppierung 116"/>
          <p:cNvGrpSpPr/>
          <p:nvPr/>
        </p:nvGrpSpPr>
        <p:grpSpPr>
          <a:xfrm>
            <a:off x="5359170" y="3093721"/>
            <a:ext cx="923149" cy="548662"/>
            <a:chOff x="5196116" y="4304225"/>
            <a:chExt cx="923149" cy="548662"/>
          </a:xfrm>
        </p:grpSpPr>
        <p:sp>
          <p:nvSpPr>
            <p:cNvPr id="118" name="Rechteck 117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echteck 118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0" name="Gruppierung 119"/>
          <p:cNvGrpSpPr/>
          <p:nvPr/>
        </p:nvGrpSpPr>
        <p:grpSpPr>
          <a:xfrm>
            <a:off x="5359170" y="5526477"/>
            <a:ext cx="923149" cy="548662"/>
            <a:chOff x="5196116" y="4304225"/>
            <a:chExt cx="923149" cy="548662"/>
          </a:xfrm>
        </p:grpSpPr>
        <p:sp>
          <p:nvSpPr>
            <p:cNvPr id="121" name="Rechteck 120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Rechteck 121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82" name="Gerade Verbindung 81"/>
          <p:cNvCxnSpPr/>
          <p:nvPr/>
        </p:nvCxnSpPr>
        <p:spPr bwMode="auto">
          <a:xfrm>
            <a:off x="8405535" y="1203615"/>
            <a:ext cx="0" cy="21608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Rechteck 33"/>
          <p:cNvSpPr/>
          <p:nvPr/>
        </p:nvSpPr>
        <p:spPr bwMode="auto">
          <a:xfrm>
            <a:off x="3149607" y="821463"/>
            <a:ext cx="1820333" cy="652039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-9990" y="0"/>
            <a:ext cx="83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Cloud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811054" y="804378"/>
            <a:ext cx="1820333" cy="652039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11054" y="821463"/>
            <a:ext cx="1611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SaaS</a:t>
            </a:r>
            <a:endParaRPr lang="de-DE" sz="1400" b="1" dirty="0"/>
          </a:p>
          <a:p>
            <a:r>
              <a:rPr lang="de-DE" sz="1400" b="1" dirty="0"/>
              <a:t>Developer Portal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245220" y="838547"/>
            <a:ext cx="13018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SaaS</a:t>
            </a:r>
            <a:endParaRPr lang="de-DE" sz="1400" b="1" dirty="0"/>
          </a:p>
          <a:p>
            <a:r>
              <a:rPr lang="de-DE" sz="1400" b="1" dirty="0"/>
              <a:t>Admin Portal</a:t>
            </a:r>
          </a:p>
          <a:p>
            <a:endParaRPr lang="de-DE" sz="1400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83706" y="4520115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On </a:t>
            </a:r>
            <a:r>
              <a:rPr lang="de-DE" b="1" dirty="0" err="1"/>
              <a:t>premise</a:t>
            </a:r>
            <a:endParaRPr lang="de-DE" b="1" dirty="0"/>
          </a:p>
        </p:txBody>
      </p:sp>
      <p:grpSp>
        <p:nvGrpSpPr>
          <p:cNvPr id="58" name="Gruppierung 57"/>
          <p:cNvGrpSpPr/>
          <p:nvPr/>
        </p:nvGrpSpPr>
        <p:grpSpPr>
          <a:xfrm>
            <a:off x="5357236" y="821463"/>
            <a:ext cx="923149" cy="548662"/>
            <a:chOff x="5196116" y="3527509"/>
            <a:chExt cx="923149" cy="548662"/>
          </a:xfrm>
        </p:grpSpPr>
        <p:sp>
          <p:nvSpPr>
            <p:cNvPr id="59" name="Rechteck 58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67" name="Gruppierung 66"/>
          <p:cNvGrpSpPr/>
          <p:nvPr/>
        </p:nvGrpSpPr>
        <p:grpSpPr>
          <a:xfrm>
            <a:off x="7943960" y="2275389"/>
            <a:ext cx="923149" cy="548662"/>
            <a:chOff x="5196116" y="4304225"/>
            <a:chExt cx="923149" cy="548662"/>
          </a:xfrm>
        </p:grpSpPr>
        <p:sp>
          <p:nvSpPr>
            <p:cNvPr id="68" name="Rechteck 67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echteck 68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3" name="Gruppierung 72"/>
          <p:cNvGrpSpPr/>
          <p:nvPr/>
        </p:nvGrpSpPr>
        <p:grpSpPr>
          <a:xfrm>
            <a:off x="7943960" y="3093721"/>
            <a:ext cx="923149" cy="548662"/>
            <a:chOff x="5196116" y="4304225"/>
            <a:chExt cx="923149" cy="548662"/>
          </a:xfrm>
        </p:grpSpPr>
        <p:sp>
          <p:nvSpPr>
            <p:cNvPr id="74" name="Rechteck 73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hteck 74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6" name="Gruppierung 75"/>
          <p:cNvGrpSpPr/>
          <p:nvPr/>
        </p:nvGrpSpPr>
        <p:grpSpPr>
          <a:xfrm>
            <a:off x="7943960" y="5526477"/>
            <a:ext cx="923149" cy="548662"/>
            <a:chOff x="5196116" y="4304225"/>
            <a:chExt cx="923149" cy="548662"/>
          </a:xfrm>
        </p:grpSpPr>
        <p:sp>
          <p:nvSpPr>
            <p:cNvPr id="77" name="Rechteck 76"/>
            <p:cNvSpPr/>
            <p:nvPr/>
          </p:nvSpPr>
          <p:spPr bwMode="auto">
            <a:xfrm>
              <a:off x="5196116" y="4304225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>
                  <a:solidFill>
                    <a:schemeClr val="tx1"/>
                  </a:solidFill>
                  <a:latin typeface="Arial" charset="0"/>
                </a:rPr>
                <a:t>  </a:t>
              </a:r>
              <a:r>
                <a:rPr lang="de-DE" sz="1400" b="1" dirty="0">
                  <a:solidFill>
                    <a:schemeClr val="tx1"/>
                  </a:solidFill>
                  <a:latin typeface="Arial" charset="0"/>
                </a:rPr>
                <a:t>Service</a:t>
              </a:r>
              <a:endPara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hteck 77"/>
            <p:cNvSpPr/>
            <p:nvPr/>
          </p:nvSpPr>
          <p:spPr bwMode="auto">
            <a:xfrm>
              <a:off x="5196116" y="4304225"/>
              <a:ext cx="119267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0" name="Gruppierung 89"/>
          <p:cNvGrpSpPr/>
          <p:nvPr/>
        </p:nvGrpSpPr>
        <p:grpSpPr>
          <a:xfrm>
            <a:off x="-1687962" y="4171618"/>
            <a:ext cx="12470081" cy="279620"/>
            <a:chOff x="-3133837" y="2414523"/>
            <a:chExt cx="12470081" cy="279620"/>
          </a:xfrm>
        </p:grpSpPr>
        <p:grpSp>
          <p:nvGrpSpPr>
            <p:cNvPr id="91" name="Gruppierung 90"/>
            <p:cNvGrpSpPr/>
            <p:nvPr/>
          </p:nvGrpSpPr>
          <p:grpSpPr>
            <a:xfrm>
              <a:off x="-3133837" y="2414523"/>
              <a:ext cx="6267674" cy="278456"/>
              <a:chOff x="361437" y="2214064"/>
              <a:chExt cx="6267674" cy="278456"/>
            </a:xfrm>
          </p:grpSpPr>
          <p:grpSp>
            <p:nvGrpSpPr>
              <p:cNvPr id="99" name="Gruppierung 98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103" name="Bild 10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104" name="Bild 10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100" name="Gruppierung 99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101" name="Bild 10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102" name="Bild 10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2" name="Gruppierung 91"/>
            <p:cNvGrpSpPr/>
            <p:nvPr/>
          </p:nvGrpSpPr>
          <p:grpSpPr>
            <a:xfrm>
              <a:off x="3068570" y="2415687"/>
              <a:ext cx="6267674" cy="278456"/>
              <a:chOff x="361437" y="2214064"/>
              <a:chExt cx="6267674" cy="278456"/>
            </a:xfrm>
          </p:grpSpPr>
          <p:grpSp>
            <p:nvGrpSpPr>
              <p:cNvPr id="93" name="Gruppierung 92"/>
              <p:cNvGrpSpPr/>
              <p:nvPr/>
            </p:nvGrpSpPr>
            <p:grpSpPr>
              <a:xfrm>
                <a:off x="361437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97" name="Bild 9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98" name="Bild 9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uppierung 93"/>
              <p:cNvGrpSpPr/>
              <p:nvPr/>
            </p:nvGrpSpPr>
            <p:grpSpPr>
              <a:xfrm>
                <a:off x="3492813" y="2214064"/>
                <a:ext cx="3136298" cy="278456"/>
                <a:chOff x="361437" y="2214064"/>
                <a:chExt cx="3136298" cy="278456"/>
              </a:xfrm>
            </p:grpSpPr>
            <p:pic>
              <p:nvPicPr>
                <p:cNvPr id="95" name="Bild 9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1437" y="2214064"/>
                  <a:ext cx="1568149" cy="278456"/>
                </a:xfrm>
                <a:prstGeom prst="rect">
                  <a:avLst/>
                </a:prstGeom>
              </p:spPr>
            </p:pic>
            <p:pic>
              <p:nvPicPr>
                <p:cNvPr id="96" name="Bild 9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29586" y="2214064"/>
                  <a:ext cx="1568149" cy="27845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9" name="Gruppierung 78"/>
          <p:cNvGrpSpPr/>
          <p:nvPr/>
        </p:nvGrpSpPr>
        <p:grpSpPr>
          <a:xfrm>
            <a:off x="6628053" y="827451"/>
            <a:ext cx="923149" cy="548662"/>
            <a:chOff x="5196116" y="3527509"/>
            <a:chExt cx="923149" cy="548662"/>
          </a:xfrm>
        </p:grpSpPr>
        <p:sp>
          <p:nvSpPr>
            <p:cNvPr id="83" name="Rechteck 82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85" name="Gruppierung 84"/>
          <p:cNvGrpSpPr/>
          <p:nvPr/>
        </p:nvGrpSpPr>
        <p:grpSpPr>
          <a:xfrm>
            <a:off x="7898870" y="833439"/>
            <a:ext cx="923149" cy="548662"/>
            <a:chOff x="5196116" y="3527509"/>
            <a:chExt cx="923149" cy="548662"/>
          </a:xfrm>
        </p:grpSpPr>
        <p:sp>
          <p:nvSpPr>
            <p:cNvPr id="86" name="Rechteck 85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sp>
        <p:nvSpPr>
          <p:cNvPr id="62" name="Freihandform 61"/>
          <p:cNvSpPr/>
          <p:nvPr/>
        </p:nvSpPr>
        <p:spPr>
          <a:xfrm>
            <a:off x="6170244" y="534653"/>
            <a:ext cx="1263933" cy="3379465"/>
          </a:xfrm>
          <a:custGeom>
            <a:avLst/>
            <a:gdLst>
              <a:gd name="connsiteX0" fmla="*/ 975 w 1375300"/>
              <a:gd name="connsiteY0" fmla="*/ 2545464 h 3379465"/>
              <a:gd name="connsiteX1" fmla="*/ 124190 w 1375300"/>
              <a:gd name="connsiteY1" fmla="*/ 1133349 h 3379465"/>
              <a:gd name="connsiteX2" fmla="*/ 778179 w 1375300"/>
              <a:gd name="connsiteY2" fmla="*/ 81370 h 3379465"/>
              <a:gd name="connsiteX3" fmla="*/ 1375300 w 1375300"/>
              <a:gd name="connsiteY3" fmla="*/ 3379465 h 337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5300" h="3379465">
                <a:moveTo>
                  <a:pt x="975" y="2545464"/>
                </a:moveTo>
                <a:cubicBezTo>
                  <a:pt x="-2185" y="2044747"/>
                  <a:pt x="-5344" y="1544031"/>
                  <a:pt x="124190" y="1133349"/>
                </a:cubicBezTo>
                <a:cubicBezTo>
                  <a:pt x="253724" y="722667"/>
                  <a:pt x="569661" y="-292983"/>
                  <a:pt x="778179" y="81370"/>
                </a:cubicBezTo>
                <a:cubicBezTo>
                  <a:pt x="986697" y="455723"/>
                  <a:pt x="1375300" y="3379465"/>
                  <a:pt x="1375300" y="3379465"/>
                </a:cubicBezTo>
              </a:path>
            </a:pathLst>
          </a:custGeom>
          <a:ln w="38100" cmpd="sng">
            <a:solidFill>
              <a:srgbClr val="FF6600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3" name="Gruppierung 62"/>
          <p:cNvGrpSpPr/>
          <p:nvPr/>
        </p:nvGrpSpPr>
        <p:grpSpPr>
          <a:xfrm>
            <a:off x="5357235" y="4692805"/>
            <a:ext cx="923149" cy="548662"/>
            <a:chOff x="5196116" y="3527509"/>
            <a:chExt cx="923149" cy="548662"/>
          </a:xfrm>
        </p:grpSpPr>
        <p:sp>
          <p:nvSpPr>
            <p:cNvPr id="64" name="Rechteck 63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66" name="Gruppierung 65"/>
          <p:cNvGrpSpPr/>
          <p:nvPr/>
        </p:nvGrpSpPr>
        <p:grpSpPr>
          <a:xfrm>
            <a:off x="6628052" y="4698793"/>
            <a:ext cx="923149" cy="548662"/>
            <a:chOff x="5196116" y="3527509"/>
            <a:chExt cx="923149" cy="548662"/>
          </a:xfrm>
        </p:grpSpPr>
        <p:sp>
          <p:nvSpPr>
            <p:cNvPr id="70" name="Rechteck 69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  <p:grpSp>
        <p:nvGrpSpPr>
          <p:cNvPr id="72" name="Gruppierung 71"/>
          <p:cNvGrpSpPr/>
          <p:nvPr/>
        </p:nvGrpSpPr>
        <p:grpSpPr>
          <a:xfrm>
            <a:off x="7898869" y="4704781"/>
            <a:ext cx="923149" cy="548662"/>
            <a:chOff x="5196116" y="3527509"/>
            <a:chExt cx="923149" cy="548662"/>
          </a:xfrm>
        </p:grpSpPr>
        <p:sp>
          <p:nvSpPr>
            <p:cNvPr id="80" name="Rechteck 79"/>
            <p:cNvSpPr/>
            <p:nvPr/>
          </p:nvSpPr>
          <p:spPr bwMode="auto">
            <a:xfrm>
              <a:off x="5196116" y="3527509"/>
              <a:ext cx="923149" cy="548662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5196116" y="3527509"/>
              <a:ext cx="923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API</a:t>
              </a:r>
            </a:p>
            <a:p>
              <a:r>
                <a:rPr lang="de-DE" sz="1400" b="1" dirty="0"/>
                <a:t>Gateway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9736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ESB oder API Gateway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3660" b="36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1608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Player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980292"/>
            <a:ext cx="8496300" cy="4824412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3Scale</a:t>
            </a:r>
          </a:p>
          <a:p>
            <a:r>
              <a:rPr lang="de-DE" dirty="0" err="1"/>
              <a:t>Akana</a:t>
            </a:r>
            <a:endParaRPr lang="de-DE" dirty="0"/>
          </a:p>
          <a:p>
            <a:pPr lvl="1"/>
            <a:r>
              <a:rPr lang="de-DE" dirty="0"/>
              <a:t>Früher SOA Software</a:t>
            </a:r>
          </a:p>
          <a:p>
            <a:r>
              <a:rPr lang="de-DE" dirty="0"/>
              <a:t>APIGEE</a:t>
            </a:r>
          </a:p>
          <a:p>
            <a:r>
              <a:rPr lang="de-DE" dirty="0"/>
              <a:t>CA</a:t>
            </a:r>
          </a:p>
          <a:p>
            <a:r>
              <a:rPr lang="de-DE" dirty="0"/>
              <a:t>IBM</a:t>
            </a:r>
          </a:p>
          <a:p>
            <a:pPr lvl="1"/>
            <a:r>
              <a:rPr lang="de-DE" dirty="0"/>
              <a:t>Cast Iron</a:t>
            </a:r>
          </a:p>
          <a:p>
            <a:pPr lvl="1"/>
            <a:r>
              <a:rPr lang="de-DE" dirty="0"/>
              <a:t>Datapower</a:t>
            </a:r>
          </a:p>
          <a:p>
            <a:pPr lvl="1"/>
            <a:r>
              <a:rPr lang="de-DE" dirty="0" err="1"/>
              <a:t>Bluemix</a:t>
            </a:r>
            <a:r>
              <a:rPr lang="de-DE" dirty="0"/>
              <a:t> Cloud</a:t>
            </a:r>
          </a:p>
          <a:p>
            <a:r>
              <a:rPr lang="de-DE" dirty="0" err="1"/>
              <a:t>MuleSoft</a:t>
            </a:r>
            <a:endParaRPr lang="de-DE" dirty="0"/>
          </a:p>
          <a:p>
            <a:pPr lvl="1"/>
            <a:r>
              <a:rPr lang="de-DE" dirty="0" err="1"/>
              <a:t>Mule</a:t>
            </a:r>
            <a:r>
              <a:rPr lang="de-DE" dirty="0"/>
              <a:t> Server </a:t>
            </a:r>
          </a:p>
          <a:p>
            <a:r>
              <a:rPr lang="de-DE" dirty="0" err="1"/>
              <a:t>Tyk</a:t>
            </a:r>
            <a:endParaRPr lang="de-DE" dirty="0"/>
          </a:p>
          <a:p>
            <a:r>
              <a:rPr lang="de-DE" dirty="0"/>
              <a:t>WSO2</a:t>
            </a:r>
          </a:p>
          <a:p>
            <a:r>
              <a:rPr lang="de-DE" dirty="0"/>
              <a:t>predic8 </a:t>
            </a:r>
          </a:p>
          <a:p>
            <a:pPr lvl="1"/>
            <a:r>
              <a:rPr lang="de-DE" dirty="0"/>
              <a:t>Membrane Service Proxy</a:t>
            </a:r>
          </a:p>
        </p:txBody>
      </p:sp>
    </p:spTree>
    <p:extLst>
      <p:ext uri="{BB962C8B-B14F-4D97-AF65-F5344CB8AC3E}">
        <p14:creationId xmlns:p14="http://schemas.microsoft.com/office/powerpoint/2010/main" val="14080209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20609" y="3232530"/>
            <a:ext cx="9139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Managed</a:t>
            </a:r>
            <a:r>
              <a:rPr lang="de-DE" sz="2000" b="1" dirty="0"/>
              <a:t> API ist gesichert, wird überwacht und kann „abonniert“ werden.</a:t>
            </a:r>
          </a:p>
        </p:txBody>
      </p:sp>
    </p:spTree>
    <p:extLst>
      <p:ext uri="{BB962C8B-B14F-4D97-AF65-F5344CB8AC3E}">
        <p14:creationId xmlns:p14="http://schemas.microsoft.com/office/powerpoint/2010/main" val="4060298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D693FA5-9C90-1C4C-AA6C-268E6DADB8D8}"/>
              </a:ext>
            </a:extLst>
          </p:cNvPr>
          <p:cNvSpPr/>
          <p:nvPr/>
        </p:nvSpPr>
        <p:spPr bwMode="auto">
          <a:xfrm>
            <a:off x="3385356" y="4116652"/>
            <a:ext cx="2322985" cy="1580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8C1531-6E0D-BA41-BB5C-39D6E783DE99}"/>
              </a:ext>
            </a:extLst>
          </p:cNvPr>
          <p:cNvSpPr/>
          <p:nvPr/>
        </p:nvSpPr>
        <p:spPr bwMode="auto">
          <a:xfrm>
            <a:off x="3385356" y="3850982"/>
            <a:ext cx="2322985" cy="26567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API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C7AFE6B-AEB2-2A46-81ED-2972C85D8B94}"/>
              </a:ext>
            </a:extLst>
          </p:cNvPr>
          <p:cNvSpPr/>
          <p:nvPr/>
        </p:nvSpPr>
        <p:spPr bwMode="auto">
          <a:xfrm>
            <a:off x="3385356" y="1627125"/>
            <a:ext cx="2322985" cy="75460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Anwendung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0BCFD05-6849-694E-BBCA-8C50592524CA}"/>
              </a:ext>
            </a:extLst>
          </p:cNvPr>
          <p:cNvCxnSpPr>
            <a:cxnSpLocks/>
          </p:cNvCxnSpPr>
          <p:nvPr/>
        </p:nvCxnSpPr>
        <p:spPr>
          <a:xfrm>
            <a:off x="4385569" y="2381726"/>
            <a:ext cx="0" cy="1469256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E363B59-EEA1-9549-8F47-F4B944E6852B}"/>
              </a:ext>
            </a:extLst>
          </p:cNvPr>
          <p:cNvCxnSpPr>
            <a:cxnSpLocks/>
          </p:cNvCxnSpPr>
          <p:nvPr/>
        </p:nvCxnSpPr>
        <p:spPr>
          <a:xfrm flipV="1">
            <a:off x="4651899" y="2381726"/>
            <a:ext cx="0" cy="1469256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323DCE40-1305-4B4E-90CD-8F815651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236" y="2647396"/>
            <a:ext cx="1398686" cy="913505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B9D20D6-37D7-2F42-A7B9-55B03DCD1A37}"/>
              </a:ext>
            </a:extLst>
          </p:cNvPr>
          <p:cNvGrpSpPr/>
          <p:nvPr/>
        </p:nvGrpSpPr>
        <p:grpSpPr>
          <a:xfrm>
            <a:off x="2320579" y="3613837"/>
            <a:ext cx="661793" cy="1203160"/>
            <a:chOff x="649704" y="342899"/>
            <a:chExt cx="661793" cy="12031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976C76D-8A84-E941-8AF7-C4779FA28314}"/>
                </a:ext>
              </a:extLst>
            </p:cNvPr>
            <p:cNvSpPr/>
            <p:nvPr/>
          </p:nvSpPr>
          <p:spPr>
            <a:xfrm>
              <a:off x="851288" y="342899"/>
              <a:ext cx="451185" cy="45118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>
              <a:extLst>
                <a:ext uri="{FF2B5EF4-FFF2-40B4-BE49-F238E27FC236}">
                  <a16:creationId xmlns:a16="http://schemas.microsoft.com/office/drawing/2014/main" id="{EE7EFE07-135A-4D43-8310-D0E8CB6AE7BA}"/>
                </a:ext>
              </a:extLst>
            </p:cNvPr>
            <p:cNvSpPr/>
            <p:nvPr/>
          </p:nvSpPr>
          <p:spPr>
            <a:xfrm>
              <a:off x="649704" y="857028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01056BD-C610-0B45-8321-CD93A5BAF35E}"/>
              </a:ext>
            </a:extLst>
          </p:cNvPr>
          <p:cNvGrpSpPr/>
          <p:nvPr/>
        </p:nvGrpSpPr>
        <p:grpSpPr>
          <a:xfrm>
            <a:off x="2425194" y="1178566"/>
            <a:ext cx="661793" cy="1203160"/>
            <a:chOff x="561586" y="3147831"/>
            <a:chExt cx="661793" cy="12031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CDF9D5-4951-1C48-B521-48D9E500FABB}"/>
                </a:ext>
              </a:extLst>
            </p:cNvPr>
            <p:cNvSpPr/>
            <p:nvPr/>
          </p:nvSpPr>
          <p:spPr>
            <a:xfrm>
              <a:off x="763170" y="3147831"/>
              <a:ext cx="451185" cy="451185"/>
            </a:xfrm>
            <a:prstGeom prst="ellipse">
              <a:avLst/>
            </a:prstGeom>
            <a:solidFill>
              <a:srgbClr val="58B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BB05A88F-28E3-2644-97D1-94D67C4886D3}"/>
                </a:ext>
              </a:extLst>
            </p:cNvPr>
            <p:cNvSpPr/>
            <p:nvPr/>
          </p:nvSpPr>
          <p:spPr>
            <a:xfrm>
              <a:off x="561586" y="3661960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58BB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698169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Apigee</a:t>
            </a:r>
            <a:r>
              <a:rPr lang="en-US" dirty="0"/>
              <a:t> Developer Engagement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417A-589B-4768-AB08-2F3C11D57909}" type="slidenum">
              <a:rPr lang="de-DE" smtClean="0"/>
              <a:pPr/>
              <a:t>70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24" y="1913673"/>
            <a:ext cx="7134952" cy="28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975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APIGEE API/Develop</a:t>
            </a:r>
            <a:br>
              <a:rPr lang="en-US" dirty="0"/>
            </a:br>
            <a:r>
              <a:rPr lang="en-US" dirty="0"/>
              <a:t>Proxy Configuration </a:t>
            </a:r>
            <a:r>
              <a:rPr lang="en-US" dirty="0" err="1"/>
              <a:t>im</a:t>
            </a:r>
            <a:r>
              <a:rPr lang="en-US" dirty="0"/>
              <a:t> Admin UI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417A-589B-4768-AB08-2F3C11D57909}" type="slidenum">
              <a:rPr lang="de-DE" smtClean="0"/>
              <a:pPr/>
              <a:t>71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0644"/>
            <a:ext cx="9144000" cy="27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803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APIGEE Proxy </a:t>
            </a:r>
            <a:r>
              <a:rPr lang="en-US" dirty="0" err="1"/>
              <a:t>Beschreibung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417A-589B-4768-AB08-2F3C11D57909}" type="slidenum">
              <a:rPr lang="de-DE" smtClean="0"/>
              <a:pPr/>
              <a:t>72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15" y="805236"/>
            <a:ext cx="4984148" cy="533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41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Console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417A-589B-4768-AB08-2F3C11D57909}" type="slidenum">
              <a:rPr lang="de-DE" smtClean="0"/>
              <a:pPr/>
              <a:t>73</a:t>
            </a:fld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35" y="955011"/>
            <a:ext cx="6944307" cy="55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414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APIGEE Tracing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417A-589B-4768-AB08-2F3C11D57909}" type="slidenum">
              <a:rPr lang="de-DE" smtClean="0"/>
              <a:pPr/>
              <a:t>74</a:t>
            </a:fld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73845"/>
            <a:ext cx="7891635" cy="632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700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A2E87F6-42DE-704B-90CB-E31B7C1C3E42}"/>
              </a:ext>
            </a:extLst>
          </p:cNvPr>
          <p:cNvGrpSpPr/>
          <p:nvPr/>
        </p:nvGrpSpPr>
        <p:grpSpPr>
          <a:xfrm>
            <a:off x="649704" y="342899"/>
            <a:ext cx="661793" cy="1203160"/>
            <a:chOff x="649704" y="342899"/>
            <a:chExt cx="661793" cy="12031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25B35BE-684D-874D-8889-7855685EB7BC}"/>
                </a:ext>
              </a:extLst>
            </p:cNvPr>
            <p:cNvSpPr/>
            <p:nvPr/>
          </p:nvSpPr>
          <p:spPr>
            <a:xfrm>
              <a:off x="851288" y="342899"/>
              <a:ext cx="451185" cy="45118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Freihandform 5">
              <a:extLst>
                <a:ext uri="{FF2B5EF4-FFF2-40B4-BE49-F238E27FC236}">
                  <a16:creationId xmlns:a16="http://schemas.microsoft.com/office/drawing/2014/main" id="{37AE7006-9234-704D-8F40-BAA35C039BB3}"/>
                </a:ext>
              </a:extLst>
            </p:cNvPr>
            <p:cNvSpPr/>
            <p:nvPr/>
          </p:nvSpPr>
          <p:spPr>
            <a:xfrm>
              <a:off x="649704" y="857028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050E50BF-9561-5E4D-8A8D-8CAF0DC4BEFD}"/>
              </a:ext>
            </a:extLst>
          </p:cNvPr>
          <p:cNvSpPr txBox="1"/>
          <p:nvPr/>
        </p:nvSpPr>
        <p:spPr>
          <a:xfrm>
            <a:off x="1365584" y="383825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© predic8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A21C1A4-5504-104F-A6B1-1709B3201BBA}"/>
              </a:ext>
            </a:extLst>
          </p:cNvPr>
          <p:cNvGrpSpPr/>
          <p:nvPr/>
        </p:nvGrpSpPr>
        <p:grpSpPr>
          <a:xfrm>
            <a:off x="640680" y="1774302"/>
            <a:ext cx="661793" cy="1203160"/>
            <a:chOff x="640680" y="1774302"/>
            <a:chExt cx="661793" cy="12031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7495BCD-FAA8-B048-B053-31CA15F60E8D}"/>
                </a:ext>
              </a:extLst>
            </p:cNvPr>
            <p:cNvSpPr/>
            <p:nvPr/>
          </p:nvSpPr>
          <p:spPr>
            <a:xfrm>
              <a:off x="842264" y="1774302"/>
              <a:ext cx="451185" cy="451185"/>
            </a:xfrm>
            <a:prstGeom prst="ellipse">
              <a:avLst/>
            </a:prstGeom>
            <a:solidFill>
              <a:srgbClr val="D09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5C030B30-05EF-A94E-AC4D-AE258F8CB0FF}"/>
                </a:ext>
              </a:extLst>
            </p:cNvPr>
            <p:cNvSpPr/>
            <p:nvPr/>
          </p:nvSpPr>
          <p:spPr>
            <a:xfrm>
              <a:off x="640680" y="2288431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090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C2704FB-497C-614B-842C-B819F5D711EC}"/>
              </a:ext>
            </a:extLst>
          </p:cNvPr>
          <p:cNvGrpSpPr/>
          <p:nvPr/>
        </p:nvGrpSpPr>
        <p:grpSpPr>
          <a:xfrm>
            <a:off x="561586" y="3147831"/>
            <a:ext cx="661793" cy="1203160"/>
            <a:chOff x="561586" y="3147831"/>
            <a:chExt cx="661793" cy="12031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DB2934-CDBC-0945-A69C-7760DDA7E9DA}"/>
                </a:ext>
              </a:extLst>
            </p:cNvPr>
            <p:cNvSpPr/>
            <p:nvPr/>
          </p:nvSpPr>
          <p:spPr>
            <a:xfrm>
              <a:off x="763170" y="3147831"/>
              <a:ext cx="451185" cy="451185"/>
            </a:xfrm>
            <a:prstGeom prst="ellipse">
              <a:avLst/>
            </a:prstGeom>
            <a:solidFill>
              <a:srgbClr val="58B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>
              <a:extLst>
                <a:ext uri="{FF2B5EF4-FFF2-40B4-BE49-F238E27FC236}">
                  <a16:creationId xmlns:a16="http://schemas.microsoft.com/office/drawing/2014/main" id="{6AF960FC-CCDB-3D4C-8AB1-85D961ED48C7}"/>
                </a:ext>
              </a:extLst>
            </p:cNvPr>
            <p:cNvSpPr/>
            <p:nvPr/>
          </p:nvSpPr>
          <p:spPr>
            <a:xfrm>
              <a:off x="561586" y="3661960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58BB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9169E29-0D34-674F-8962-438CCF099A58}"/>
              </a:ext>
            </a:extLst>
          </p:cNvPr>
          <p:cNvGrpSpPr/>
          <p:nvPr/>
        </p:nvGrpSpPr>
        <p:grpSpPr>
          <a:xfrm>
            <a:off x="505642" y="4584304"/>
            <a:ext cx="661793" cy="1203160"/>
            <a:chOff x="505642" y="4584304"/>
            <a:chExt cx="661793" cy="12031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596FAF9-049B-4D47-8E20-3410E7F82A0E}"/>
                </a:ext>
              </a:extLst>
            </p:cNvPr>
            <p:cNvSpPr/>
            <p:nvPr/>
          </p:nvSpPr>
          <p:spPr>
            <a:xfrm>
              <a:off x="707226" y="4584304"/>
              <a:ext cx="451185" cy="451185"/>
            </a:xfrm>
            <a:prstGeom prst="ellipse">
              <a:avLst/>
            </a:prstGeom>
            <a:solidFill>
              <a:srgbClr val="DF7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id="{146D124E-C7DC-5541-96F3-51BF058D8D20}"/>
                </a:ext>
              </a:extLst>
            </p:cNvPr>
            <p:cNvSpPr/>
            <p:nvPr/>
          </p:nvSpPr>
          <p:spPr>
            <a:xfrm>
              <a:off x="505642" y="5098433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F7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49364C6-4AAB-A247-9999-B0D994274267}"/>
              </a:ext>
            </a:extLst>
          </p:cNvPr>
          <p:cNvGrpSpPr/>
          <p:nvPr/>
        </p:nvGrpSpPr>
        <p:grpSpPr>
          <a:xfrm>
            <a:off x="2011660" y="911158"/>
            <a:ext cx="390088" cy="709192"/>
            <a:chOff x="649704" y="342899"/>
            <a:chExt cx="661793" cy="120316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9759CE8-AE08-C243-B2B9-4AE90CD4DA89}"/>
                </a:ext>
              </a:extLst>
            </p:cNvPr>
            <p:cNvSpPr/>
            <p:nvPr/>
          </p:nvSpPr>
          <p:spPr>
            <a:xfrm>
              <a:off x="851288" y="342899"/>
              <a:ext cx="451185" cy="45118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>
              <a:extLst>
                <a:ext uri="{FF2B5EF4-FFF2-40B4-BE49-F238E27FC236}">
                  <a16:creationId xmlns:a16="http://schemas.microsoft.com/office/drawing/2014/main" id="{A97FD7BA-0D6A-1E49-AA7D-8F3A8EFD2EBF}"/>
                </a:ext>
              </a:extLst>
            </p:cNvPr>
            <p:cNvSpPr/>
            <p:nvPr/>
          </p:nvSpPr>
          <p:spPr>
            <a:xfrm>
              <a:off x="649704" y="857028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A81FCC7-D1CC-9640-BA08-00E48D49699E}"/>
              </a:ext>
            </a:extLst>
          </p:cNvPr>
          <p:cNvGrpSpPr/>
          <p:nvPr/>
        </p:nvGrpSpPr>
        <p:grpSpPr>
          <a:xfrm>
            <a:off x="2002636" y="2342561"/>
            <a:ext cx="390088" cy="709192"/>
            <a:chOff x="640680" y="1774302"/>
            <a:chExt cx="661793" cy="120316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B4FE5AE-0E38-8D45-938E-D545AC93B364}"/>
                </a:ext>
              </a:extLst>
            </p:cNvPr>
            <p:cNvSpPr/>
            <p:nvPr/>
          </p:nvSpPr>
          <p:spPr>
            <a:xfrm>
              <a:off x="842264" y="1774302"/>
              <a:ext cx="451185" cy="451185"/>
            </a:xfrm>
            <a:prstGeom prst="ellipse">
              <a:avLst/>
            </a:prstGeom>
            <a:solidFill>
              <a:srgbClr val="D090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id="{1B2648D3-B8F4-D745-8DA4-4A7640ADB730}"/>
                </a:ext>
              </a:extLst>
            </p:cNvPr>
            <p:cNvSpPr/>
            <p:nvPr/>
          </p:nvSpPr>
          <p:spPr>
            <a:xfrm>
              <a:off x="640680" y="2288431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090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7D24F29-E840-074E-BB85-DA8B2023AC38}"/>
              </a:ext>
            </a:extLst>
          </p:cNvPr>
          <p:cNvGrpSpPr/>
          <p:nvPr/>
        </p:nvGrpSpPr>
        <p:grpSpPr>
          <a:xfrm>
            <a:off x="1923542" y="3716090"/>
            <a:ext cx="390088" cy="709192"/>
            <a:chOff x="561586" y="3147831"/>
            <a:chExt cx="661793" cy="120316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06A6E39-320C-1241-B28D-42294D6370E6}"/>
                </a:ext>
              </a:extLst>
            </p:cNvPr>
            <p:cNvSpPr/>
            <p:nvPr/>
          </p:nvSpPr>
          <p:spPr>
            <a:xfrm>
              <a:off x="763170" y="3147831"/>
              <a:ext cx="451185" cy="451185"/>
            </a:xfrm>
            <a:prstGeom prst="ellipse">
              <a:avLst/>
            </a:prstGeom>
            <a:solidFill>
              <a:srgbClr val="58B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E5AB660C-B367-E841-99A2-4176BED27226}"/>
                </a:ext>
              </a:extLst>
            </p:cNvPr>
            <p:cNvSpPr/>
            <p:nvPr/>
          </p:nvSpPr>
          <p:spPr>
            <a:xfrm>
              <a:off x="561586" y="3661960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58BB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BAAF37A-5747-5D4A-A397-91BB65FA1A55}"/>
              </a:ext>
            </a:extLst>
          </p:cNvPr>
          <p:cNvGrpSpPr/>
          <p:nvPr/>
        </p:nvGrpSpPr>
        <p:grpSpPr>
          <a:xfrm>
            <a:off x="1867598" y="5152563"/>
            <a:ext cx="390088" cy="709192"/>
            <a:chOff x="505642" y="4584304"/>
            <a:chExt cx="661793" cy="120316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8F4D479-14D5-834A-9223-E0E8F864B143}"/>
                </a:ext>
              </a:extLst>
            </p:cNvPr>
            <p:cNvSpPr/>
            <p:nvPr/>
          </p:nvSpPr>
          <p:spPr>
            <a:xfrm>
              <a:off x="707226" y="4584304"/>
              <a:ext cx="451185" cy="451185"/>
            </a:xfrm>
            <a:prstGeom prst="ellipse">
              <a:avLst/>
            </a:prstGeom>
            <a:solidFill>
              <a:srgbClr val="DF7E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:a16="http://schemas.microsoft.com/office/drawing/2014/main" id="{473565DB-E950-A547-A7F9-861F4CC9CEB8}"/>
                </a:ext>
              </a:extLst>
            </p:cNvPr>
            <p:cNvSpPr/>
            <p:nvPr/>
          </p:nvSpPr>
          <p:spPr>
            <a:xfrm>
              <a:off x="505642" y="5098433"/>
              <a:ext cx="661793" cy="689031"/>
            </a:xfrm>
            <a:custGeom>
              <a:avLst/>
              <a:gdLst>
                <a:gd name="connsiteX0" fmla="*/ 53255 w 679365"/>
                <a:gd name="connsiteY0" fmla="*/ 740386 h 752418"/>
                <a:gd name="connsiteX1" fmla="*/ 53255 w 679365"/>
                <a:gd name="connsiteY1" fmla="*/ 102713 h 752418"/>
                <a:gd name="connsiteX2" fmla="*/ 606707 w 679365"/>
                <a:gd name="connsiteY2" fmla="*/ 66618 h 752418"/>
                <a:gd name="connsiteX3" fmla="*/ 672881 w 679365"/>
                <a:gd name="connsiteY3" fmla="*/ 752418 h 752418"/>
                <a:gd name="connsiteX4" fmla="*/ 672881 w 679365"/>
                <a:gd name="connsiteY4" fmla="*/ 752418 h 752418"/>
                <a:gd name="connsiteX0" fmla="*/ 27478 w 651016"/>
                <a:gd name="connsiteY0" fmla="*/ 721449 h 733481"/>
                <a:gd name="connsiteX1" fmla="*/ 81620 w 651016"/>
                <a:gd name="connsiteY1" fmla="*/ 131902 h 733481"/>
                <a:gd name="connsiteX2" fmla="*/ 580930 w 651016"/>
                <a:gd name="connsiteY2" fmla="*/ 47681 h 733481"/>
                <a:gd name="connsiteX3" fmla="*/ 647104 w 651016"/>
                <a:gd name="connsiteY3" fmla="*/ 733481 h 733481"/>
                <a:gd name="connsiteX4" fmla="*/ 647104 w 651016"/>
                <a:gd name="connsiteY4" fmla="*/ 733481 h 733481"/>
                <a:gd name="connsiteX0" fmla="*/ 26402 w 646028"/>
                <a:gd name="connsiteY0" fmla="*/ 671030 h 683062"/>
                <a:gd name="connsiteX1" fmla="*/ 80544 w 646028"/>
                <a:gd name="connsiteY1" fmla="*/ 81483 h 683062"/>
                <a:gd name="connsiteX2" fmla="*/ 555791 w 646028"/>
                <a:gd name="connsiteY2" fmla="*/ 69452 h 683062"/>
                <a:gd name="connsiteX3" fmla="*/ 646028 w 646028"/>
                <a:gd name="connsiteY3" fmla="*/ 683062 h 683062"/>
                <a:gd name="connsiteX4" fmla="*/ 646028 w 646028"/>
                <a:gd name="connsiteY4" fmla="*/ 683062 h 683062"/>
                <a:gd name="connsiteX0" fmla="*/ 11003 w 630629"/>
                <a:gd name="connsiteY0" fmla="*/ 664989 h 677021"/>
                <a:gd name="connsiteX1" fmla="*/ 161398 w 630629"/>
                <a:gd name="connsiteY1" fmla="*/ 87473 h 677021"/>
                <a:gd name="connsiteX2" fmla="*/ 540392 w 630629"/>
                <a:gd name="connsiteY2" fmla="*/ 63411 h 677021"/>
                <a:gd name="connsiteX3" fmla="*/ 630629 w 630629"/>
                <a:gd name="connsiteY3" fmla="*/ 677021 h 677021"/>
                <a:gd name="connsiteX4" fmla="*/ 630629 w 630629"/>
                <a:gd name="connsiteY4" fmla="*/ 677021 h 677021"/>
                <a:gd name="connsiteX0" fmla="*/ 10419 w 630045"/>
                <a:gd name="connsiteY0" fmla="*/ 643885 h 655917"/>
                <a:gd name="connsiteX1" fmla="*/ 160814 w 630045"/>
                <a:gd name="connsiteY1" fmla="*/ 66369 h 655917"/>
                <a:gd name="connsiteX2" fmla="*/ 485666 w 630045"/>
                <a:gd name="connsiteY2" fmla="*/ 78402 h 655917"/>
                <a:gd name="connsiteX3" fmla="*/ 630045 w 630045"/>
                <a:gd name="connsiteY3" fmla="*/ 655917 h 655917"/>
                <a:gd name="connsiteX4" fmla="*/ 630045 w 630045"/>
                <a:gd name="connsiteY4" fmla="*/ 655917 h 655917"/>
                <a:gd name="connsiteX0" fmla="*/ 11424 w 631050"/>
                <a:gd name="connsiteY0" fmla="*/ 661189 h 673221"/>
                <a:gd name="connsiteX1" fmla="*/ 161819 w 631050"/>
                <a:gd name="connsiteY1" fmla="*/ 83673 h 673221"/>
                <a:gd name="connsiteX2" fmla="*/ 576908 w 631050"/>
                <a:gd name="connsiteY2" fmla="*/ 65627 h 673221"/>
                <a:gd name="connsiteX3" fmla="*/ 631050 w 631050"/>
                <a:gd name="connsiteY3" fmla="*/ 673221 h 673221"/>
                <a:gd name="connsiteX4" fmla="*/ 631050 w 631050"/>
                <a:gd name="connsiteY4" fmla="*/ 673221 h 673221"/>
                <a:gd name="connsiteX0" fmla="*/ 12033 w 661793"/>
                <a:gd name="connsiteY0" fmla="*/ 676999 h 689031"/>
                <a:gd name="connsiteX1" fmla="*/ 162428 w 661793"/>
                <a:gd name="connsiteY1" fmla="*/ 99483 h 689031"/>
                <a:gd name="connsiteX2" fmla="*/ 625644 w 661793"/>
                <a:gd name="connsiteY2" fmla="*/ 57374 h 689031"/>
                <a:gd name="connsiteX3" fmla="*/ 631659 w 661793"/>
                <a:gd name="connsiteY3" fmla="*/ 689031 h 689031"/>
                <a:gd name="connsiteX4" fmla="*/ 631659 w 661793"/>
                <a:gd name="connsiteY4" fmla="*/ 689031 h 68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793" h="689031">
                  <a:moveTo>
                    <a:pt x="12033" y="676999"/>
                  </a:moveTo>
                  <a:cubicBezTo>
                    <a:pt x="-34088" y="414310"/>
                    <a:pt x="60160" y="202754"/>
                    <a:pt x="162428" y="99483"/>
                  </a:cubicBezTo>
                  <a:cubicBezTo>
                    <a:pt x="264696" y="-3788"/>
                    <a:pt x="547439" y="-40884"/>
                    <a:pt x="625644" y="57374"/>
                  </a:cubicBezTo>
                  <a:cubicBezTo>
                    <a:pt x="703849" y="155632"/>
                    <a:pt x="630657" y="583755"/>
                    <a:pt x="631659" y="689031"/>
                  </a:cubicBezTo>
                  <a:lnTo>
                    <a:pt x="631659" y="689031"/>
                  </a:lnTo>
                </a:path>
              </a:pathLst>
            </a:custGeom>
            <a:noFill/>
            <a:ln w="38100">
              <a:solidFill>
                <a:srgbClr val="DF7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0816228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81941" y="939388"/>
            <a:ext cx="643246" cy="594818"/>
          </a:xfrm>
          <a:prstGeom prst="rect">
            <a:avLst/>
          </a:prstGeom>
          <a:solidFill>
            <a:srgbClr val="02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81941" y="2691927"/>
            <a:ext cx="643247" cy="578922"/>
          </a:xfrm>
          <a:prstGeom prst="rect">
            <a:avLst/>
          </a:prstGeom>
          <a:solidFill>
            <a:srgbClr val="68D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81941" y="4428573"/>
            <a:ext cx="643181" cy="578862"/>
          </a:xfrm>
          <a:prstGeom prst="rect">
            <a:avLst/>
          </a:prstGeom>
          <a:solidFill>
            <a:srgbClr val="01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81940" y="1534144"/>
            <a:ext cx="643247" cy="578922"/>
          </a:xfrm>
          <a:prstGeom prst="rect">
            <a:avLst/>
          </a:prstGeom>
          <a:solidFill>
            <a:srgbClr val="FFD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81941" y="3270849"/>
            <a:ext cx="643181" cy="578862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81941" y="5007435"/>
            <a:ext cx="643181" cy="578863"/>
          </a:xfrm>
          <a:prstGeom prst="rect">
            <a:avLst/>
          </a:pr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81941" y="2113066"/>
            <a:ext cx="643247" cy="578922"/>
          </a:xfrm>
          <a:prstGeom prst="rect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81941" y="3849712"/>
            <a:ext cx="643180" cy="578861"/>
          </a:xfrm>
          <a:prstGeom prst="rect">
            <a:avLst/>
          </a:prstGeom>
          <a:solidFill>
            <a:srgbClr val="FF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05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70237" y="1127681"/>
            <a:ext cx="280555" cy="280555"/>
          </a:xfrm>
          <a:prstGeom prst="ellipse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699787" y="1120511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/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670237" y="1456143"/>
            <a:ext cx="280555" cy="280555"/>
          </a:xfrm>
          <a:prstGeom prst="ellipse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699787" y="1448973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673537" y="1791774"/>
            <a:ext cx="280555" cy="280555"/>
          </a:xfrm>
          <a:prstGeom prst="ellipse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03087" y="1784604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1673537" y="2120235"/>
            <a:ext cx="280555" cy="280555"/>
          </a:xfrm>
          <a:prstGeom prst="ellipse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703087" y="211306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1673537" y="2447505"/>
            <a:ext cx="280555" cy="280555"/>
          </a:xfrm>
          <a:prstGeom prst="ellipse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703087" y="244033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1673537" y="2775967"/>
            <a:ext cx="280555" cy="280555"/>
          </a:xfrm>
          <a:prstGeom prst="ellipse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703087" y="2768797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6</a:t>
            </a:r>
          </a:p>
        </p:txBody>
      </p:sp>
      <p:sp>
        <p:nvSpPr>
          <p:cNvPr id="24" name="Oval 23"/>
          <p:cNvSpPr/>
          <p:nvPr/>
        </p:nvSpPr>
        <p:spPr>
          <a:xfrm>
            <a:off x="1676837" y="3111598"/>
            <a:ext cx="280555" cy="280555"/>
          </a:xfrm>
          <a:prstGeom prst="ellipse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706387" y="3104428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7</a:t>
            </a:r>
          </a:p>
        </p:txBody>
      </p:sp>
      <p:sp>
        <p:nvSpPr>
          <p:cNvPr id="26" name="Oval 25"/>
          <p:cNvSpPr/>
          <p:nvPr/>
        </p:nvSpPr>
        <p:spPr>
          <a:xfrm>
            <a:off x="1676837" y="3440060"/>
            <a:ext cx="280555" cy="280555"/>
          </a:xfrm>
          <a:prstGeom prst="ellipse">
            <a:avLst/>
          </a:prstGeom>
          <a:solidFill>
            <a:srgbClr val="FF8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706387" y="343289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8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1682353" y="4072495"/>
            <a:ext cx="752330" cy="0"/>
          </a:xfrm>
          <a:prstGeom prst="straightConnector1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rot="16200000">
            <a:off x="1490864" y="4570713"/>
            <a:ext cx="752330" cy="0"/>
          </a:xfrm>
          <a:prstGeom prst="straightConnector1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rot="10800000">
            <a:off x="1957391" y="4851449"/>
            <a:ext cx="752330" cy="0"/>
          </a:xfrm>
          <a:prstGeom prst="straightConnector1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5400000">
            <a:off x="2230102" y="4356957"/>
            <a:ext cx="752330" cy="0"/>
          </a:xfrm>
          <a:prstGeom prst="straightConnector1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489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5" name="Gerade Verbindung mit Pfeil 4"/>
          <p:cNvCxnSpPr/>
          <p:nvPr/>
        </p:nvCxnSpPr>
        <p:spPr bwMode="auto">
          <a:xfrm flipV="1">
            <a:off x="1973407" y="1607020"/>
            <a:ext cx="0" cy="3891395"/>
          </a:xfrm>
          <a:prstGeom prst="straightConnector1">
            <a:avLst/>
          </a:prstGeom>
          <a:solidFill>
            <a:schemeClr val="accent1"/>
          </a:solidFill>
          <a:ln w="1206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Gerade Verbindung mit Pfeil 5"/>
          <p:cNvCxnSpPr/>
          <p:nvPr/>
        </p:nvCxnSpPr>
        <p:spPr bwMode="auto">
          <a:xfrm>
            <a:off x="1973408" y="5482829"/>
            <a:ext cx="5294168" cy="15586"/>
          </a:xfrm>
          <a:prstGeom prst="straightConnector1">
            <a:avLst/>
          </a:prstGeom>
          <a:solidFill>
            <a:schemeClr val="accent1"/>
          </a:solidFill>
          <a:ln w="1206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feld 6"/>
          <p:cNvSpPr txBox="1"/>
          <p:nvPr/>
        </p:nvSpPr>
        <p:spPr>
          <a:xfrm>
            <a:off x="6024563" y="5609630"/>
            <a:ext cx="9060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Lines </a:t>
            </a:r>
            <a:r>
              <a:rPr lang="de-DE" sz="13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of</a:t>
            </a:r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 Code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300759" y="1882380"/>
            <a:ext cx="6526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Anzahl</a:t>
            </a:r>
          </a:p>
          <a:p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Services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263595" y="5011721"/>
            <a:ext cx="4284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Java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374658" y="3004748"/>
            <a:ext cx="9466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Microservices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552090" y="2453899"/>
            <a:ext cx="9156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SOA</a:t>
            </a:r>
          </a:p>
          <a:p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Web Services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-906127" y="-598052"/>
            <a:ext cx="9156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SOA</a:t>
            </a:r>
          </a:p>
          <a:p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Web Services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87670" y="1969150"/>
            <a:ext cx="6526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OSGi</a:t>
            </a:r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 </a:t>
            </a:r>
          </a:p>
          <a:p>
            <a:r>
              <a:rPr lang="de-DE" sz="135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  <a:ea typeface="DIN Condensed" charset="0"/>
                <a:cs typeface="DIN Condensed" charset="0"/>
              </a:rPr>
              <a:t>Services</a:t>
            </a:r>
          </a:p>
        </p:txBody>
      </p:sp>
      <p:sp>
        <p:nvSpPr>
          <p:cNvPr id="14" name="Rechteckige Legende 13"/>
          <p:cNvSpPr/>
          <p:nvPr/>
        </p:nvSpPr>
        <p:spPr bwMode="auto">
          <a:xfrm>
            <a:off x="4352924" y="2330041"/>
            <a:ext cx="1897527" cy="658715"/>
          </a:xfrm>
          <a:prstGeom prst="wedgeRectCallout">
            <a:avLst>
              <a:gd name="adj1" fmla="val -65177"/>
              <a:gd name="adj2" fmla="val 191462"/>
            </a:avLst>
          </a:prstGeom>
          <a:solidFill>
            <a:srgbClr val="FFFFA6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a typeface="DIN Condensed" charset="0"/>
                <a:cs typeface="DIN Condensed" charset="0"/>
              </a:rPr>
              <a:t>1 </a:t>
            </a: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DIN Condensed" charset="0"/>
                <a:cs typeface="DIN Condensed" charset="0"/>
              </a:rPr>
              <a:t>Deployment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a typeface="DIN Condensed" charset="0"/>
                <a:cs typeface="DIN Condensed" charset="0"/>
              </a:rPr>
              <a:t> Unit = 1 Service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ea typeface="DIN Condensed" charset="0"/>
              <a:cs typeface="DIN Condensed" charset="0"/>
            </a:endParaRPr>
          </a:p>
        </p:txBody>
      </p:sp>
      <p:sp>
        <p:nvSpPr>
          <p:cNvPr id="15" name="Rechteckige Legende 14"/>
          <p:cNvSpPr/>
          <p:nvPr/>
        </p:nvSpPr>
        <p:spPr bwMode="auto">
          <a:xfrm>
            <a:off x="2102319" y="3403999"/>
            <a:ext cx="2006693" cy="658715"/>
          </a:xfrm>
          <a:prstGeom prst="wedgeRectCallout">
            <a:avLst>
              <a:gd name="adj1" fmla="val -8866"/>
              <a:gd name="adj2" fmla="val -245753"/>
            </a:avLst>
          </a:prstGeom>
          <a:solidFill>
            <a:srgbClr val="FFFFA6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a typeface="DIN Condensed" charset="0"/>
                <a:cs typeface="DIN Condensed" charset="0"/>
              </a:rPr>
              <a:t>1 </a:t>
            </a: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DIN Condensed" charset="0"/>
                <a:cs typeface="DIN Condensed" charset="0"/>
              </a:rPr>
              <a:t>Deployment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a typeface="DIN Condensed" charset="0"/>
                <a:cs typeface="DIN Condensed" charset="0"/>
              </a:rPr>
              <a:t> Unit = 0..n Services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ea typeface="DIN Condensed" charset="0"/>
              <a:cs typeface="DIN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346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lussdiagramm: Magnetplattenspeicher 38"/>
          <p:cNvSpPr/>
          <p:nvPr/>
        </p:nvSpPr>
        <p:spPr bwMode="auto">
          <a:xfrm>
            <a:off x="2536442" y="2856142"/>
            <a:ext cx="1013221" cy="703688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SQL</a:t>
            </a:r>
            <a:endParaRPr lang="en-US" sz="13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66" y="1533527"/>
            <a:ext cx="1010815" cy="64449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4216725" y="1452351"/>
            <a:ext cx="1090083" cy="825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med" len="med"/>
            <a:tailEnd type="triangl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4301391" y="1761099"/>
            <a:ext cx="899583" cy="359833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350" b="1" dirty="0" err="1">
                <a:solidFill>
                  <a:schemeClr val="tx1"/>
                </a:solidFill>
                <a:latin typeface="Arial" charset="0"/>
              </a:rPr>
              <a:t>μService</a:t>
            </a:r>
            <a:endParaRPr lang="de-DE" sz="135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16724" y="1452350"/>
            <a:ext cx="3834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/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11276504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Rechteckige Legende 2"/>
          <p:cNvSpPr/>
          <p:nvPr/>
        </p:nvSpPr>
        <p:spPr bwMode="auto">
          <a:xfrm>
            <a:off x="378987" y="2403387"/>
            <a:ext cx="1418897" cy="704719"/>
          </a:xfrm>
          <a:prstGeom prst="wedgeRectCallout">
            <a:avLst>
              <a:gd name="adj1" fmla="val 45167"/>
              <a:gd name="adj2" fmla="val 82634"/>
            </a:avLst>
          </a:prstGeom>
          <a:solidFill>
            <a:srgbClr val="FEFEB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Text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2274965" y="2999784"/>
            <a:ext cx="1510295" cy="988099"/>
          </a:xfrm>
          <a:prstGeom prst="rect">
            <a:avLst/>
          </a:prstGeom>
          <a:noFill/>
          <a:ln w="31750">
            <a:solidFill>
              <a:schemeClr val="tx1">
                <a:lumMod val="65000"/>
                <a:lumOff val="35000"/>
              </a:schemeClr>
            </a:solidFill>
            <a:prstDash val="dash"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t" anchorCtr="0"/>
          <a:lstStyle/>
          <a:p>
            <a:r>
              <a:rPr lang="de-DE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Unternehmen</a:t>
            </a:r>
          </a:p>
        </p:txBody>
      </p:sp>
    </p:spTree>
    <p:extLst>
      <p:ext uri="{BB962C8B-B14F-4D97-AF65-F5344CB8AC3E}">
        <p14:creationId xmlns:p14="http://schemas.microsoft.com/office/powerpoint/2010/main" val="132365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F2E50CD-F386-3044-9F6A-A0CC09FAF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6026"/>
            <a:ext cx="9144000" cy="20859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538E5C-5561-1040-A2B1-E308407F245F}"/>
              </a:ext>
            </a:extLst>
          </p:cNvPr>
          <p:cNvSpPr txBox="1"/>
          <p:nvPr/>
        </p:nvSpPr>
        <p:spPr>
          <a:xfrm>
            <a:off x="178341" y="6396417"/>
            <a:ext cx="752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Quelle: </a:t>
            </a:r>
            <a:r>
              <a:rPr lang="de-DE" sz="1600" dirty="0"/>
              <a:t>https://</a:t>
            </a:r>
            <a:r>
              <a:rPr lang="de-DE" sz="1600" dirty="0" err="1"/>
              <a:t>trends.google.de</a:t>
            </a:r>
            <a:r>
              <a:rPr lang="de-DE" sz="1600" dirty="0"/>
              <a:t>/</a:t>
            </a:r>
            <a:r>
              <a:rPr lang="de-DE" sz="1600" dirty="0" err="1"/>
              <a:t>trends</a:t>
            </a:r>
            <a:r>
              <a:rPr lang="de-DE" sz="1600" dirty="0"/>
              <a:t>/</a:t>
            </a:r>
            <a:r>
              <a:rPr lang="de-DE" sz="1600" dirty="0" err="1"/>
              <a:t>explore?date</a:t>
            </a:r>
            <a:r>
              <a:rPr lang="de-DE" sz="1600" dirty="0"/>
              <a:t>=</a:t>
            </a:r>
            <a:r>
              <a:rPr lang="de-DE" sz="1600" dirty="0" err="1"/>
              <a:t>all&amp;geo</a:t>
            </a:r>
            <a:r>
              <a:rPr lang="de-DE" sz="1600" dirty="0"/>
              <a:t>=</a:t>
            </a:r>
            <a:r>
              <a:rPr lang="de-DE" sz="1600" dirty="0" err="1"/>
              <a:t>DE&amp;q</a:t>
            </a:r>
            <a:r>
              <a:rPr lang="de-DE" sz="1600" dirty="0"/>
              <a:t>=%2Fm%2F03nsxd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E291FB-3F15-5B43-8FE4-8EC71655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Aufmerksamkeit: REST</a:t>
            </a:r>
          </a:p>
        </p:txBody>
      </p:sp>
    </p:spTree>
    <p:extLst>
      <p:ext uri="{BB962C8B-B14F-4D97-AF65-F5344CB8AC3E}">
        <p14:creationId xmlns:p14="http://schemas.microsoft.com/office/powerpoint/2010/main" val="10024675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8AB26A-2878-A64A-A0B0-CA9FE8EA8990}"/>
              </a:ext>
            </a:extLst>
          </p:cNvPr>
          <p:cNvSpPr/>
          <p:nvPr/>
        </p:nvSpPr>
        <p:spPr>
          <a:xfrm>
            <a:off x="1632030" y="964520"/>
            <a:ext cx="8027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pixabay.com</a:t>
            </a:r>
            <a:r>
              <a:rPr lang="de-DE" dirty="0"/>
              <a:t>/de/verl%C3%A4ngerungskabel-kabel-elektronik-147581/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CD94EE-E1D3-274E-AE74-BEBA247E6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53" y="810409"/>
            <a:ext cx="950410" cy="77072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782AB84-95A0-5C4A-B621-1AD96DABA135}"/>
              </a:ext>
            </a:extLst>
          </p:cNvPr>
          <p:cNvSpPr txBox="1"/>
          <p:nvPr/>
        </p:nvSpPr>
        <p:spPr>
          <a:xfrm>
            <a:off x="2743200" y="312516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Alle CC0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2348629-E7D7-7842-B24F-67BA4D40219A}"/>
              </a:ext>
            </a:extLst>
          </p:cNvPr>
          <p:cNvSpPr/>
          <p:nvPr/>
        </p:nvSpPr>
        <p:spPr>
          <a:xfrm>
            <a:off x="1724628" y="19715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pixabay.com</a:t>
            </a:r>
            <a:r>
              <a:rPr lang="de-DE" dirty="0"/>
              <a:t>/de/bau-schnur-erweiterung-1296419/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99CF12-0B0B-6140-A1F4-0665F90BF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11" y="1765140"/>
            <a:ext cx="1542317" cy="15278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A0D66A-A79D-B740-BE5C-B46375540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70" y="3499374"/>
            <a:ext cx="1789575" cy="134218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4EF3B40-6428-1F4A-BEBB-DBDBC40A77B4}"/>
              </a:ext>
            </a:extLst>
          </p:cNvPr>
          <p:cNvSpPr/>
          <p:nvPr/>
        </p:nvSpPr>
        <p:spPr>
          <a:xfrm>
            <a:off x="2176041" y="35803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pixabay.com</a:t>
            </a:r>
            <a:r>
              <a:rPr lang="de-DE" dirty="0"/>
              <a:t>/de/adapter-stecker-strom-1115332/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7ED0514-65EF-704C-A0C1-15823402F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53" y="5176957"/>
            <a:ext cx="1077732" cy="81671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6AA9058-25D1-664F-B753-674A6953C2F0}"/>
              </a:ext>
            </a:extLst>
          </p:cNvPr>
          <p:cNvSpPr/>
          <p:nvPr/>
        </p:nvSpPr>
        <p:spPr>
          <a:xfrm>
            <a:off x="1682750" y="52621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pixabay.com</a:t>
            </a:r>
            <a:r>
              <a:rPr lang="de-DE" dirty="0"/>
              <a:t>/de/dvi-vga-adapter-2202210/</a:t>
            </a:r>
          </a:p>
        </p:txBody>
      </p:sp>
    </p:spTree>
    <p:extLst>
      <p:ext uri="{BB962C8B-B14F-4D97-AF65-F5344CB8AC3E}">
        <p14:creationId xmlns:p14="http://schemas.microsoft.com/office/powerpoint/2010/main" val="23629775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Discovery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SOA</a:t>
            </a:r>
          </a:p>
          <a:p>
            <a:pPr lvl="1"/>
            <a:r>
              <a:rPr lang="de-DE" dirty="0"/>
              <a:t>Lookup in Registry ( UDDI)</a:t>
            </a:r>
          </a:p>
          <a:p>
            <a:r>
              <a:rPr lang="de-DE" dirty="0"/>
              <a:t>API</a:t>
            </a:r>
          </a:p>
          <a:p>
            <a:pPr lvl="1"/>
            <a:r>
              <a:rPr lang="de-DE" dirty="0" err="1"/>
              <a:t>Catalog</a:t>
            </a:r>
            <a:r>
              <a:rPr lang="de-DE" dirty="0"/>
              <a:t> im Developer Portal</a:t>
            </a:r>
          </a:p>
          <a:p>
            <a:pPr lvl="1"/>
            <a:r>
              <a:rPr lang="de-DE" dirty="0"/>
              <a:t>Lookup in Registry ( REST, JSON)</a:t>
            </a:r>
          </a:p>
        </p:txBody>
      </p:sp>
    </p:spTree>
    <p:extLst>
      <p:ext uri="{BB962C8B-B14F-4D97-AF65-F5344CB8AC3E}">
        <p14:creationId xmlns:p14="http://schemas.microsoft.com/office/powerpoint/2010/main" val="5430464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SOA != APIs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SOA </a:t>
            </a:r>
            <a:r>
              <a:rPr lang="de-DE" dirty="0" err="1"/>
              <a:t>Governance</a:t>
            </a:r>
            <a:endParaRPr lang="de-DE" dirty="0"/>
          </a:p>
          <a:p>
            <a:pPr lvl="1"/>
            <a:r>
              <a:rPr lang="de-DE" dirty="0"/>
              <a:t>Wir schreiben in einer Registry auf, welcher Client welchen Service nutzt</a:t>
            </a:r>
          </a:p>
          <a:p>
            <a:r>
              <a:rPr lang="de-DE" dirty="0"/>
              <a:t>API Management</a:t>
            </a:r>
          </a:p>
          <a:p>
            <a:pPr lvl="1"/>
            <a:r>
              <a:rPr lang="de-DE" dirty="0"/>
              <a:t>Ohne Anmeldung am Portal kein Key, ohne Key keine API Nutzung</a:t>
            </a:r>
          </a:p>
          <a:p>
            <a:pPr lvl="1"/>
            <a:r>
              <a:rPr lang="de-DE" dirty="0"/>
              <a:t>Im Portal wird EULA Vertrag geschlossen</a:t>
            </a:r>
          </a:p>
        </p:txBody>
      </p:sp>
    </p:spTree>
    <p:extLst>
      <p:ext uri="{BB962C8B-B14F-4D97-AF65-F5344CB8AC3E}">
        <p14:creationId xmlns:p14="http://schemas.microsoft.com/office/powerpoint/2010/main" val="33603114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6294" y="1113191"/>
            <a:ext cx="8496300" cy="4824412"/>
          </a:xfrm>
        </p:spPr>
        <p:txBody>
          <a:bodyPr>
            <a:normAutofit fontScale="55000" lnSpcReduction="20000"/>
          </a:bodyPr>
          <a:lstStyle/>
          <a:p>
            <a:r>
              <a:rPr lang="de-DE" dirty="0" err="1"/>
              <a:t>Callouts</a:t>
            </a:r>
            <a:endParaRPr lang="de-DE" dirty="0"/>
          </a:p>
          <a:p>
            <a:pPr lvl="1"/>
            <a:r>
              <a:rPr lang="de-DE" dirty="0"/>
              <a:t>Web Services</a:t>
            </a:r>
          </a:p>
          <a:p>
            <a:pPr lvl="1"/>
            <a:r>
              <a:rPr lang="de-DE" dirty="0"/>
              <a:t>Java </a:t>
            </a:r>
          </a:p>
          <a:p>
            <a:pPr lvl="1"/>
            <a:r>
              <a:rPr lang="de-DE" dirty="0"/>
              <a:t>Python</a:t>
            </a:r>
          </a:p>
          <a:p>
            <a:r>
              <a:rPr lang="de-DE" dirty="0"/>
              <a:t>API </a:t>
            </a:r>
            <a:r>
              <a:rPr lang="de-DE" dirty="0" err="1"/>
              <a:t>white-labeling</a:t>
            </a:r>
            <a:endParaRPr lang="de-DE" dirty="0"/>
          </a:p>
          <a:p>
            <a:r>
              <a:rPr lang="de-DE" dirty="0"/>
              <a:t>backend-</a:t>
            </a:r>
            <a:r>
              <a:rPr lang="de-DE" dirty="0" err="1"/>
              <a:t>as</a:t>
            </a:r>
            <a:r>
              <a:rPr lang="de-DE" dirty="0"/>
              <a:t>-a-service</a:t>
            </a:r>
          </a:p>
          <a:p>
            <a:r>
              <a:rPr lang="de-DE" dirty="0" err="1"/>
              <a:t>Monetization</a:t>
            </a:r>
            <a:endParaRPr lang="de-DE" dirty="0"/>
          </a:p>
          <a:p>
            <a:r>
              <a:rPr lang="de-DE" dirty="0"/>
              <a:t>PCI/HIPAA Compliance</a:t>
            </a:r>
          </a:p>
          <a:p>
            <a:r>
              <a:rPr lang="de-DE" dirty="0"/>
              <a:t>SLA</a:t>
            </a:r>
          </a:p>
          <a:p>
            <a:r>
              <a:rPr lang="de-DE" dirty="0"/>
              <a:t>API Bereitstellen</a:t>
            </a:r>
          </a:p>
          <a:p>
            <a:r>
              <a:rPr lang="de-DE" dirty="0"/>
              <a:t>API Promote</a:t>
            </a:r>
          </a:p>
          <a:p>
            <a:r>
              <a:rPr lang="de-DE" dirty="0"/>
              <a:t>Nutzung überwachen</a:t>
            </a:r>
          </a:p>
          <a:p>
            <a:r>
              <a:rPr lang="de-DE" dirty="0"/>
              <a:t>API Lebenszyklus</a:t>
            </a:r>
          </a:p>
          <a:p>
            <a:pPr lvl="1"/>
            <a:r>
              <a:rPr lang="de-DE" dirty="0"/>
              <a:t>Versionierung</a:t>
            </a:r>
          </a:p>
          <a:p>
            <a:r>
              <a:rPr lang="de-DE" dirty="0"/>
              <a:t>Entwickler </a:t>
            </a:r>
            <a:r>
              <a:rPr lang="de-DE" dirty="0" err="1"/>
              <a:t>Kommunity</a:t>
            </a:r>
            <a:endParaRPr lang="de-DE" dirty="0"/>
          </a:p>
          <a:p>
            <a:r>
              <a:rPr lang="de-DE" dirty="0" err="1"/>
              <a:t>Billing</a:t>
            </a:r>
            <a:endParaRPr lang="de-DE" dirty="0"/>
          </a:p>
          <a:p>
            <a:r>
              <a:rPr lang="de-DE" dirty="0"/>
              <a:t>Traffic Management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962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Developer Portal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err="1"/>
              <a:t>Self</a:t>
            </a:r>
            <a:r>
              <a:rPr lang="de-DE" dirty="0"/>
              <a:t> Registration</a:t>
            </a:r>
          </a:p>
          <a:p>
            <a:r>
              <a:rPr lang="de-DE" dirty="0"/>
              <a:t>Stellt Dokumentation zur Verfügung</a:t>
            </a:r>
          </a:p>
          <a:p>
            <a:r>
              <a:rPr lang="de-DE" dirty="0"/>
              <a:t>Content Management</a:t>
            </a:r>
          </a:p>
          <a:p>
            <a:pPr lvl="1"/>
            <a:r>
              <a:rPr lang="de-DE" dirty="0"/>
              <a:t>Seiten zur Information der Entwickler</a:t>
            </a:r>
          </a:p>
          <a:p>
            <a:r>
              <a:rPr lang="de-DE" dirty="0"/>
              <a:t>Test Zugänge</a:t>
            </a:r>
          </a:p>
          <a:p>
            <a:r>
              <a:rPr lang="de-DE" dirty="0"/>
              <a:t>Backend </a:t>
            </a:r>
          </a:p>
          <a:p>
            <a:pPr lvl="1"/>
            <a:r>
              <a:rPr lang="de-DE" dirty="0"/>
              <a:t>Benutzerpflege</a:t>
            </a:r>
          </a:p>
          <a:p>
            <a:r>
              <a:rPr lang="de-DE" dirty="0"/>
              <a:t>Entdecken</a:t>
            </a:r>
          </a:p>
          <a:p>
            <a:r>
              <a:rPr lang="de-DE" dirty="0"/>
              <a:t>Ausprobieren</a:t>
            </a:r>
          </a:p>
          <a:p>
            <a:r>
              <a:rPr lang="de-DE" dirty="0"/>
              <a:t>Kaufen</a:t>
            </a:r>
          </a:p>
          <a:p>
            <a:r>
              <a:rPr lang="de-DE" dirty="0"/>
              <a:t>Nutzungsbedingungen</a:t>
            </a:r>
          </a:p>
          <a:p>
            <a:r>
              <a:rPr lang="de-DE" dirty="0" err="1"/>
              <a:t>Lifecycle</a:t>
            </a:r>
            <a:endParaRPr lang="de-DE" dirty="0"/>
          </a:p>
          <a:p>
            <a:r>
              <a:rPr lang="de-DE" dirty="0"/>
              <a:t>Verwaltung der lizenzierten APIs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9575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Permissions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Basierend auf</a:t>
            </a:r>
          </a:p>
          <a:p>
            <a:pPr lvl="1"/>
            <a:r>
              <a:rPr lang="de-DE" dirty="0"/>
              <a:t>Path</a:t>
            </a:r>
          </a:p>
          <a:p>
            <a:pPr lvl="1"/>
            <a:r>
              <a:rPr lang="de-DE" dirty="0"/>
              <a:t>Methode</a:t>
            </a:r>
          </a:p>
        </p:txBody>
      </p:sp>
    </p:spTree>
    <p:extLst>
      <p:ext uri="{BB962C8B-B14F-4D97-AF65-F5344CB8AC3E}">
        <p14:creationId xmlns:p14="http://schemas.microsoft.com/office/powerpoint/2010/main" val="24206781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rcRect l="7809" r="78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922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E4B100D-DEF8-9740-9135-8FBC882C0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0842"/>
            <a:ext cx="9144000" cy="215631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3589CE-BB18-9E46-8FFF-8C3468EBDD48}"/>
              </a:ext>
            </a:extLst>
          </p:cNvPr>
          <p:cNvSpPr txBox="1"/>
          <p:nvPr/>
        </p:nvSpPr>
        <p:spPr>
          <a:xfrm>
            <a:off x="0" y="6488668"/>
            <a:ext cx="903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Quelle: </a:t>
            </a:r>
            <a:r>
              <a:rPr lang="de-DE" sz="1600" dirty="0"/>
              <a:t>https://</a:t>
            </a:r>
            <a:r>
              <a:rPr lang="de-DE" sz="1600" dirty="0" err="1"/>
              <a:t>trends.google.de</a:t>
            </a:r>
            <a:r>
              <a:rPr lang="de-DE" sz="1600" dirty="0"/>
              <a:t>/</a:t>
            </a:r>
            <a:r>
              <a:rPr lang="de-DE" sz="1600" dirty="0" err="1"/>
              <a:t>trends</a:t>
            </a:r>
            <a:r>
              <a:rPr lang="de-DE" sz="1600" dirty="0"/>
              <a:t>/</a:t>
            </a:r>
            <a:r>
              <a:rPr lang="de-DE" sz="1600" dirty="0" err="1"/>
              <a:t>explore?date</a:t>
            </a:r>
            <a:r>
              <a:rPr lang="de-DE" sz="1600" dirty="0"/>
              <a:t>=</a:t>
            </a:r>
            <a:r>
              <a:rPr lang="de-DE" sz="1600" dirty="0" err="1"/>
              <a:t>all&amp;geo</a:t>
            </a:r>
            <a:r>
              <a:rPr lang="de-DE" sz="1600" dirty="0"/>
              <a:t>=</a:t>
            </a:r>
            <a:r>
              <a:rPr lang="de-DE" sz="1600" dirty="0" err="1"/>
              <a:t>DE&amp;q</a:t>
            </a:r>
            <a:r>
              <a:rPr lang="de-DE" sz="1600" dirty="0"/>
              <a:t>=%2Fm%2F03nsxd,%2Fm%2F0315s4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3407FA8-43B9-3D49-A184-B46ACEB2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Aufmerksamkeit: REST vs. SOA</a:t>
            </a:r>
          </a:p>
        </p:txBody>
      </p:sp>
    </p:spTree>
    <p:extLst>
      <p:ext uri="{BB962C8B-B14F-4D97-AF65-F5344CB8AC3E}">
        <p14:creationId xmlns:p14="http://schemas.microsoft.com/office/powerpoint/2010/main" val="2274555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1442</Words>
  <Application>Microsoft Macintosh PowerPoint</Application>
  <PresentationFormat>Bildschirmpräsentation (4:3)</PresentationFormat>
  <Paragraphs>686</Paragraphs>
  <Slides>86</Slides>
  <Notes>34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86</vt:i4>
      </vt:variant>
    </vt:vector>
  </HeadingPairs>
  <TitlesOfParts>
    <vt:vector size="94" baseType="lpstr">
      <vt:lpstr>Apple Color Emoji</vt:lpstr>
      <vt:lpstr>Arial</vt:lpstr>
      <vt:lpstr>Calibri</vt:lpstr>
      <vt:lpstr>Calibri Light</vt:lpstr>
      <vt:lpstr>Courier New</vt:lpstr>
      <vt:lpstr>DIN Condensed</vt:lpstr>
      <vt:lpstr>Office-Design</vt:lpstr>
      <vt:lpstr>Photo Editor Photo</vt:lpstr>
      <vt:lpstr>API Management</vt:lpstr>
      <vt:lpstr>Über mich: Thomas Bayer</vt:lpstr>
      <vt:lpstr>Agenda</vt:lpstr>
      <vt:lpstr>PowerPoint-Präsentation</vt:lpstr>
      <vt:lpstr>PowerPoint-Präsentation</vt:lpstr>
      <vt:lpstr>PowerPoint-Präsentation</vt:lpstr>
      <vt:lpstr>PowerPoint-Präsentation</vt:lpstr>
      <vt:lpstr>Aufmerksamkeit: REST</vt:lpstr>
      <vt:lpstr>Aufmerksamkeit: REST vs. SOA</vt:lpstr>
      <vt:lpstr>REST auf einer Folie</vt:lpstr>
      <vt:lpstr>PowerPoint-Präsentation</vt:lpstr>
      <vt:lpstr>PowerPoint-Präsentation</vt:lpstr>
      <vt:lpstr>PowerPoint-Präsentation</vt:lpstr>
      <vt:lpstr>Agenda</vt:lpstr>
      <vt:lpstr>Adapter Pattern</vt:lpstr>
      <vt:lpstr>Proxy Pattern</vt:lpstr>
      <vt:lpstr>HTTP Proxy</vt:lpstr>
      <vt:lpstr>PowerPoint-Präsentation</vt:lpstr>
      <vt:lpstr>Reverse Proxy</vt:lpstr>
      <vt:lpstr>Agenda</vt:lpstr>
      <vt:lpstr>PowerPoint-Präsentation</vt:lpstr>
      <vt:lpstr>PowerPoint-Präsentation</vt:lpstr>
      <vt:lpstr>PowerPoint-Präsentation</vt:lpstr>
      <vt:lpstr>PowerPoint-Präsentation</vt:lpstr>
      <vt:lpstr>API Gateway</vt:lpstr>
      <vt:lpstr>Edge Proxy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Datenmodelle</vt:lpstr>
      <vt:lpstr>Fazit</vt:lpstr>
      <vt:lpstr>PowerPoint-Präsentation</vt:lpstr>
      <vt:lpstr>Material</vt:lpstr>
      <vt:lpstr>Material</vt:lpstr>
      <vt:lpstr>APIs in Action</vt:lpstr>
      <vt:lpstr>PowerPoint-Präsentation</vt:lpstr>
      <vt:lpstr>Herausforderungen</vt:lpstr>
      <vt:lpstr>PowerPoint-Präsentation</vt:lpstr>
      <vt:lpstr>Kong</vt:lpstr>
      <vt:lpstr>Kommerzielle Produkte</vt:lpstr>
      <vt:lpstr>PowerPoint-Präsentation</vt:lpstr>
      <vt:lpstr>PowerPoint-Präsentation</vt:lpstr>
      <vt:lpstr>API Security</vt:lpstr>
      <vt:lpstr>Access Token </vt:lpstr>
      <vt:lpstr>API Keys bei 3Scale &amp; Tyk</vt:lpstr>
      <vt:lpstr>PowerPoint-Präsentation</vt:lpstr>
      <vt:lpstr>Developer Portal</vt:lpstr>
      <vt:lpstr>PowerPoint-Präsentation</vt:lpstr>
      <vt:lpstr>PowerPoint-Präsentation</vt:lpstr>
      <vt:lpstr>PowerPoint-Präsentation</vt:lpstr>
      <vt:lpstr>API Explorer</vt:lpstr>
      <vt:lpstr>PowerPoint-Präsentation</vt:lpstr>
      <vt:lpstr>Developer Dashboard</vt:lpstr>
      <vt:lpstr>API Beschreibung mit Swagger</vt:lpstr>
      <vt:lpstr>API Beschreibung mit RAML</vt:lpstr>
      <vt:lpstr>Dokumentation</vt:lpstr>
      <vt:lpstr>Request/Response Tracing</vt:lpstr>
      <vt:lpstr>PowerPoint-Präsentation</vt:lpstr>
      <vt:lpstr>Deployment</vt:lpstr>
      <vt:lpstr>PowerPoint-Präsentation</vt:lpstr>
      <vt:lpstr>PowerPoint-Präsentation</vt:lpstr>
      <vt:lpstr>PowerPoint-Präsentation</vt:lpstr>
      <vt:lpstr>PowerPoint-Präsentation</vt:lpstr>
      <vt:lpstr>ESB oder API Gateway</vt:lpstr>
      <vt:lpstr>Player</vt:lpstr>
      <vt:lpstr>PowerPoint-Präsentation</vt:lpstr>
      <vt:lpstr>Apigee Developer Engagement</vt:lpstr>
      <vt:lpstr>APIGEE API/Develop Proxy Configuration im Admin UI</vt:lpstr>
      <vt:lpstr>APIGEE Proxy Beschreibung</vt:lpstr>
      <vt:lpstr>API Console</vt:lpstr>
      <vt:lpstr>APIGEE Tracing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Service Discovery</vt:lpstr>
      <vt:lpstr>SOA != APIs</vt:lpstr>
      <vt:lpstr>Themen</vt:lpstr>
      <vt:lpstr>Developer Portal</vt:lpstr>
      <vt:lpstr>Permissions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A Predic8</cp:lastModifiedBy>
  <cp:revision>99</cp:revision>
  <dcterms:created xsi:type="dcterms:W3CDTF">2017-05-02T12:49:13Z</dcterms:created>
  <dcterms:modified xsi:type="dcterms:W3CDTF">2019-04-12T10:20:12Z</dcterms:modified>
</cp:coreProperties>
</file>